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72" r:id="rId1"/>
  </p:sldMasterIdLst>
  <p:notesMasterIdLst>
    <p:notesMasterId r:id="rId33"/>
  </p:notesMasterIdLst>
  <p:sldIdLst>
    <p:sldId id="391" r:id="rId2"/>
    <p:sldId id="392" r:id="rId3"/>
    <p:sldId id="409" r:id="rId4"/>
    <p:sldId id="431" r:id="rId5"/>
    <p:sldId id="432" r:id="rId6"/>
    <p:sldId id="433" r:id="rId7"/>
    <p:sldId id="439" r:id="rId8"/>
    <p:sldId id="438" r:id="rId9"/>
    <p:sldId id="379" r:id="rId10"/>
    <p:sldId id="434" r:id="rId11"/>
    <p:sldId id="435" r:id="rId12"/>
    <p:sldId id="436" r:id="rId13"/>
    <p:sldId id="424" r:id="rId14"/>
    <p:sldId id="425" r:id="rId15"/>
    <p:sldId id="440" r:id="rId16"/>
    <p:sldId id="441" r:id="rId17"/>
    <p:sldId id="444" r:id="rId18"/>
    <p:sldId id="445" r:id="rId19"/>
    <p:sldId id="413" r:id="rId20"/>
    <p:sldId id="414" r:id="rId21"/>
    <p:sldId id="415" r:id="rId22"/>
    <p:sldId id="418" r:id="rId23"/>
    <p:sldId id="419" r:id="rId24"/>
    <p:sldId id="447" r:id="rId25"/>
    <p:sldId id="416" r:id="rId26"/>
    <p:sldId id="417" r:id="rId27"/>
    <p:sldId id="437" r:id="rId28"/>
    <p:sldId id="423" r:id="rId29"/>
    <p:sldId id="443" r:id="rId30"/>
    <p:sldId id="426" r:id="rId31"/>
    <p:sldId id="374"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3" autoAdjust="0"/>
    <p:restoredTop sz="75881" autoAdjust="0"/>
  </p:normalViewPr>
  <p:slideViewPr>
    <p:cSldViewPr snapToGrid="0">
      <p:cViewPr varScale="1">
        <p:scale>
          <a:sx n="93" d="100"/>
          <a:sy n="93" d="100"/>
        </p:scale>
        <p:origin x="72" y="270"/>
      </p:cViewPr>
      <p:guideLst/>
    </p:cSldViewPr>
  </p:slideViewPr>
  <p:outlineViewPr>
    <p:cViewPr>
      <p:scale>
        <a:sx n="33" d="100"/>
        <a:sy n="33" d="100"/>
      </p:scale>
      <p:origin x="0" y="-675"/>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8" d="100"/>
          <a:sy n="78" d="100"/>
        </p:scale>
        <p:origin x="2772"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hsnu1\Google%20&#38642;&#31471;&#30828;&#30879;\PaperReference\2020PaperWork\2020IS_QPPWG\results\subjective\QPPWG_final_MOS.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hsnu1\Google%20&#38642;&#31471;&#30828;&#30879;\PaperReference\2019PaperWork\2019IS_QPNet\results\ExperimentalResul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hsnu1\Google%20&#38642;&#31471;&#30828;&#30879;\PaperReference\2020PaperWork\2020IS_QPPWG\results\subjective\QPPWG_final_XAB.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C:\Users\hsnu1\Google%20&#38642;&#31471;&#30828;&#30879;\PaperReference\2019PaperWork\2019IS_QPNet\results\ExperimentalResul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alpha val="70000"/>
              </a:schemeClr>
            </a:solidFill>
            <a:ln>
              <a:solidFill>
                <a:schemeClr val="bg1">
                  <a:lumMod val="65000"/>
                </a:schemeClr>
              </a:solidFill>
            </a:ln>
            <a:effectLst/>
          </c:spPr>
          <c:invertIfNegative val="0"/>
          <c:dPt>
            <c:idx val="0"/>
            <c:invertIfNegative val="0"/>
            <c:bubble3D val="0"/>
            <c:spPr>
              <a:solidFill>
                <a:schemeClr val="bg1">
                  <a:lumMod val="85000"/>
                  <a:alpha val="70000"/>
                </a:schemeClr>
              </a:solidFill>
              <a:ln>
                <a:solidFill>
                  <a:schemeClr val="bg1">
                    <a:lumMod val="65000"/>
                  </a:schemeClr>
                </a:solidFill>
              </a:ln>
              <a:effectLst/>
            </c:spPr>
            <c:extLst>
              <c:ext xmlns:c16="http://schemas.microsoft.com/office/drawing/2014/chart" uri="{C3380CC4-5D6E-409C-BE32-E72D297353CC}">
                <c16:uniqueId val="{00000001-BE7C-4084-8307-72385137B0D8}"/>
              </c:ext>
            </c:extLst>
          </c:dPt>
          <c:dPt>
            <c:idx val="1"/>
            <c:invertIfNegative val="0"/>
            <c:bubble3D val="0"/>
            <c:spPr>
              <a:solidFill>
                <a:schemeClr val="bg1">
                  <a:lumMod val="65000"/>
                  <a:alpha val="70000"/>
                </a:schemeClr>
              </a:solidFill>
              <a:ln>
                <a:solidFill>
                  <a:schemeClr val="bg1">
                    <a:lumMod val="65000"/>
                  </a:schemeClr>
                </a:solidFill>
              </a:ln>
              <a:effectLst/>
            </c:spPr>
            <c:extLst>
              <c:ext xmlns:c16="http://schemas.microsoft.com/office/drawing/2014/chart" uri="{C3380CC4-5D6E-409C-BE32-E72D297353CC}">
                <c16:uniqueId val="{00000003-BE7C-4084-8307-72385137B0D8}"/>
              </c:ext>
            </c:extLst>
          </c:dPt>
          <c:dPt>
            <c:idx val="2"/>
            <c:invertIfNegative val="0"/>
            <c:bubble3D val="0"/>
            <c:spPr>
              <a:solidFill>
                <a:schemeClr val="tx2">
                  <a:lumMod val="20000"/>
                  <a:lumOff val="80000"/>
                  <a:alpha val="70000"/>
                </a:schemeClr>
              </a:solidFill>
              <a:ln>
                <a:solidFill>
                  <a:schemeClr val="bg1">
                    <a:lumMod val="65000"/>
                  </a:schemeClr>
                </a:solidFill>
              </a:ln>
              <a:effectLst/>
            </c:spPr>
            <c:extLst>
              <c:ext xmlns:c16="http://schemas.microsoft.com/office/drawing/2014/chart" uri="{C3380CC4-5D6E-409C-BE32-E72D297353CC}">
                <c16:uniqueId val="{00000005-BE7C-4084-8307-72385137B0D8}"/>
              </c:ext>
            </c:extLst>
          </c:dPt>
          <c:dPt>
            <c:idx val="3"/>
            <c:invertIfNegative val="0"/>
            <c:bubble3D val="0"/>
            <c:spPr>
              <a:solidFill>
                <a:schemeClr val="tx2">
                  <a:lumMod val="40000"/>
                  <a:lumOff val="60000"/>
                  <a:alpha val="70000"/>
                </a:schemeClr>
              </a:solidFill>
              <a:ln>
                <a:solidFill>
                  <a:schemeClr val="bg1">
                    <a:lumMod val="65000"/>
                  </a:schemeClr>
                </a:solidFill>
              </a:ln>
              <a:effectLst/>
            </c:spPr>
            <c:extLst>
              <c:ext xmlns:c16="http://schemas.microsoft.com/office/drawing/2014/chart" uri="{C3380CC4-5D6E-409C-BE32-E72D297353CC}">
                <c16:uniqueId val="{00000007-BE7C-4084-8307-72385137B0D8}"/>
              </c:ext>
            </c:extLst>
          </c:dPt>
          <c:dPt>
            <c:idx val="4"/>
            <c:invertIfNegative val="0"/>
            <c:bubble3D val="0"/>
            <c:spPr>
              <a:solidFill>
                <a:schemeClr val="tx2">
                  <a:lumMod val="60000"/>
                  <a:lumOff val="40000"/>
                  <a:alpha val="70000"/>
                </a:schemeClr>
              </a:solidFill>
              <a:ln>
                <a:solidFill>
                  <a:schemeClr val="bg1">
                    <a:lumMod val="65000"/>
                  </a:schemeClr>
                </a:solidFill>
              </a:ln>
              <a:effectLst/>
            </c:spPr>
            <c:extLst>
              <c:ext xmlns:c16="http://schemas.microsoft.com/office/drawing/2014/chart" uri="{C3380CC4-5D6E-409C-BE32-E72D297353CC}">
                <c16:uniqueId val="{00000009-BE7C-4084-8307-72385137B0D8}"/>
              </c:ext>
            </c:extLst>
          </c:dPt>
          <c:dPt>
            <c:idx val="5"/>
            <c:invertIfNegative val="0"/>
            <c:bubble3D val="0"/>
            <c:spPr>
              <a:solidFill>
                <a:schemeClr val="accent1">
                  <a:lumMod val="75000"/>
                  <a:alpha val="70000"/>
                </a:schemeClr>
              </a:solidFill>
              <a:ln>
                <a:solidFill>
                  <a:schemeClr val="bg1">
                    <a:lumMod val="65000"/>
                  </a:schemeClr>
                </a:solidFill>
              </a:ln>
              <a:effectLst/>
            </c:spPr>
            <c:extLst>
              <c:ext xmlns:c16="http://schemas.microsoft.com/office/drawing/2014/chart" uri="{C3380CC4-5D6E-409C-BE32-E72D297353CC}">
                <c16:uniqueId val="{0000000B-BE7C-4084-8307-72385137B0D8}"/>
              </c:ext>
            </c:extLst>
          </c:dPt>
          <c:dPt>
            <c:idx val="6"/>
            <c:invertIfNegative val="0"/>
            <c:bubble3D val="0"/>
            <c:spPr>
              <a:solidFill>
                <a:schemeClr val="accent6">
                  <a:lumMod val="20000"/>
                  <a:lumOff val="80000"/>
                  <a:alpha val="70000"/>
                </a:schemeClr>
              </a:solidFill>
              <a:ln>
                <a:solidFill>
                  <a:schemeClr val="bg1">
                    <a:lumMod val="65000"/>
                  </a:schemeClr>
                </a:solidFill>
              </a:ln>
              <a:effectLst/>
            </c:spPr>
            <c:extLst>
              <c:ext xmlns:c16="http://schemas.microsoft.com/office/drawing/2014/chart" uri="{C3380CC4-5D6E-409C-BE32-E72D297353CC}">
                <c16:uniqueId val="{0000000D-BE7C-4084-8307-72385137B0D8}"/>
              </c:ext>
            </c:extLst>
          </c:dPt>
          <c:dPt>
            <c:idx val="7"/>
            <c:invertIfNegative val="0"/>
            <c:bubble3D val="0"/>
            <c:spPr>
              <a:solidFill>
                <a:schemeClr val="accent6">
                  <a:lumMod val="60000"/>
                  <a:lumOff val="40000"/>
                  <a:alpha val="70000"/>
                </a:schemeClr>
              </a:solidFill>
              <a:ln>
                <a:solidFill>
                  <a:schemeClr val="bg1">
                    <a:lumMod val="65000"/>
                  </a:schemeClr>
                </a:solidFill>
              </a:ln>
              <a:effectLst/>
            </c:spPr>
            <c:extLst>
              <c:ext xmlns:c16="http://schemas.microsoft.com/office/drawing/2014/chart" uri="{C3380CC4-5D6E-409C-BE32-E72D297353CC}">
                <c16:uniqueId val="{0000000F-BE7C-4084-8307-72385137B0D8}"/>
              </c:ext>
            </c:extLst>
          </c:dPt>
          <c:dPt>
            <c:idx val="8"/>
            <c:invertIfNegative val="0"/>
            <c:bubble3D val="0"/>
            <c:spPr>
              <a:solidFill>
                <a:schemeClr val="accent6">
                  <a:alpha val="70000"/>
                </a:schemeClr>
              </a:solidFill>
              <a:ln>
                <a:solidFill>
                  <a:schemeClr val="bg1">
                    <a:lumMod val="65000"/>
                  </a:schemeClr>
                </a:solidFill>
              </a:ln>
              <a:effectLst/>
            </c:spPr>
            <c:extLst>
              <c:ext xmlns:c16="http://schemas.microsoft.com/office/drawing/2014/chart" uri="{C3380CC4-5D6E-409C-BE32-E72D297353CC}">
                <c16:uniqueId val="{00000011-BE7C-4084-8307-72385137B0D8}"/>
              </c:ext>
            </c:extLst>
          </c:dPt>
          <c:dPt>
            <c:idx val="9"/>
            <c:invertIfNegative val="0"/>
            <c:bubble3D val="0"/>
            <c:spPr>
              <a:solidFill>
                <a:schemeClr val="accent6">
                  <a:lumMod val="75000"/>
                  <a:alpha val="70000"/>
                </a:schemeClr>
              </a:solidFill>
              <a:ln>
                <a:solidFill>
                  <a:schemeClr val="bg1">
                    <a:lumMod val="65000"/>
                  </a:schemeClr>
                </a:solidFill>
              </a:ln>
              <a:effectLst/>
            </c:spPr>
            <c:extLst>
              <c:ext xmlns:c16="http://schemas.microsoft.com/office/drawing/2014/chart" uri="{C3380CC4-5D6E-409C-BE32-E72D297353CC}">
                <c16:uniqueId val="{00000013-BE7C-4084-8307-72385137B0D8}"/>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cust"/>
            <c:noEndCap val="0"/>
            <c:plus>
              <c:numRef>
                <c:f>Final!$D$28:$D$37</c:f>
                <c:numCache>
                  <c:formatCode>General</c:formatCode>
                  <c:ptCount val="10"/>
                  <c:pt idx="0">
                    <c:v>0.12594906512197104</c:v>
                  </c:pt>
                  <c:pt idx="1">
                    <c:v>0.14924853701310689</c:v>
                  </c:pt>
                  <c:pt idx="2">
                    <c:v>0.21863006294462514</c:v>
                  </c:pt>
                  <c:pt idx="3">
                    <c:v>0.23340486539976907</c:v>
                  </c:pt>
                  <c:pt idx="4">
                    <c:v>0.26100020605247026</c:v>
                  </c:pt>
                  <c:pt idx="5">
                    <c:v>0.2446063071973652</c:v>
                  </c:pt>
                  <c:pt idx="6">
                    <c:v>0.20790848746609564</c:v>
                  </c:pt>
                  <c:pt idx="7">
                    <c:v>0.17406096594467563</c:v>
                  </c:pt>
                  <c:pt idx="8">
                    <c:v>0.22759750444163585</c:v>
                  </c:pt>
                  <c:pt idx="9">
                    <c:v>0.19744931973745192</c:v>
                  </c:pt>
                </c:numCache>
              </c:numRef>
            </c:plus>
            <c:minus>
              <c:numRef>
                <c:f>Final!$D$28:$D$38</c:f>
                <c:numCache>
                  <c:formatCode>General</c:formatCode>
                  <c:ptCount val="11"/>
                  <c:pt idx="0">
                    <c:v>0.12594906512197104</c:v>
                  </c:pt>
                  <c:pt idx="1">
                    <c:v>0.14924853701310689</c:v>
                  </c:pt>
                  <c:pt idx="2">
                    <c:v>0.21863006294462514</c:v>
                  </c:pt>
                  <c:pt idx="3">
                    <c:v>0.23340486539976907</c:v>
                  </c:pt>
                  <c:pt idx="4">
                    <c:v>0.26100020605247026</c:v>
                  </c:pt>
                  <c:pt idx="5">
                    <c:v>0.2446063071973652</c:v>
                  </c:pt>
                  <c:pt idx="6">
                    <c:v>0.20790848746609564</c:v>
                  </c:pt>
                  <c:pt idx="7">
                    <c:v>0.17406096594467563</c:v>
                  </c:pt>
                  <c:pt idx="8">
                    <c:v>0.22759750444163585</c:v>
                  </c:pt>
                  <c:pt idx="9">
                    <c:v>0.19744931973745192</c:v>
                  </c:pt>
                </c:numCache>
              </c:numRef>
            </c:minus>
            <c:spPr>
              <a:noFill/>
              <a:ln w="9525">
                <a:solidFill>
                  <a:schemeClr val="tx1">
                    <a:lumMod val="50000"/>
                    <a:lumOff val="50000"/>
                  </a:schemeClr>
                </a:solidFill>
                <a:round/>
              </a:ln>
              <a:effectLst/>
            </c:spPr>
          </c:errBars>
          <c:cat>
            <c:multiLvlStrRef>
              <c:f>Final!$A$28:$B$37</c:f>
              <c:multiLvlStrCache>
                <c:ptCount val="10"/>
                <c:lvl>
                  <c:pt idx="0">
                    <c:v>Nature</c:v>
                  </c:pt>
                  <c:pt idx="1">
                    <c:v>Target
+ WN</c:v>
                  </c:pt>
                  <c:pt idx="2">
                    <c:v>DNN
+ WN</c:v>
                  </c:pt>
                  <c:pt idx="3">
                    <c:v>DMDN
+ WN</c:v>
                  </c:pt>
                  <c:pt idx="4">
                    <c:v>DMDN
+ WORLD</c:v>
                  </c:pt>
                  <c:pt idx="5">
                    <c:v>DMDN
+ LPCDC</c:v>
                  </c:pt>
                  <c:pt idx="6">
                    <c:v>DNN
+ WN</c:v>
                  </c:pt>
                  <c:pt idx="7">
                    <c:v>DMDN
+ WN</c:v>
                  </c:pt>
                  <c:pt idx="8">
                    <c:v>DMDN
+ LPCDC</c:v>
                  </c:pt>
                  <c:pt idx="9">
                    <c:v>Proposed</c:v>
                  </c:pt>
                </c:lvl>
                <c:lvl>
                  <c:pt idx="0">
                    <c:v>Upper bound</c:v>
                  </c:pt>
                  <c:pt idx="2">
                    <c:v>Collapse-free</c:v>
                  </c:pt>
                  <c:pt idx="6">
                    <c:v>Collapsed</c:v>
                  </c:pt>
                </c:lvl>
              </c:multiLvlStrCache>
            </c:multiLvlStrRef>
          </c:cat>
          <c:val>
            <c:numRef>
              <c:f>Final!$C$28:$C$37</c:f>
              <c:numCache>
                <c:formatCode>0.00</c:formatCode>
                <c:ptCount val="10"/>
                <c:pt idx="0">
                  <c:v>4.8125</c:v>
                </c:pt>
                <c:pt idx="1">
                  <c:v>4.4916666666666663</c:v>
                </c:pt>
                <c:pt idx="2">
                  <c:v>2.8708333333333331</c:v>
                </c:pt>
                <c:pt idx="3">
                  <c:v>2.8250000000000002</c:v>
                </c:pt>
                <c:pt idx="4">
                  <c:v>2.6666666666666665</c:v>
                </c:pt>
                <c:pt idx="5">
                  <c:v>2.4791666666666665</c:v>
                </c:pt>
                <c:pt idx="6">
                  <c:v>2.5583333333333331</c:v>
                </c:pt>
                <c:pt idx="7">
                  <c:v>2.6875</c:v>
                </c:pt>
                <c:pt idx="8">
                  <c:v>2.4833333333333334</c:v>
                </c:pt>
                <c:pt idx="9">
                  <c:v>3.0249999999999999</c:v>
                </c:pt>
              </c:numCache>
            </c:numRef>
          </c:val>
          <c:extLst>
            <c:ext xmlns:c16="http://schemas.microsoft.com/office/drawing/2014/chart" uri="{C3380CC4-5D6E-409C-BE32-E72D297353CC}">
              <c16:uniqueId val="{00000014-BE7C-4084-8307-72385137B0D8}"/>
            </c:ext>
          </c:extLst>
        </c:ser>
        <c:dLbls>
          <c:showLegendKey val="0"/>
          <c:showVal val="0"/>
          <c:showCatName val="0"/>
          <c:showSerName val="0"/>
          <c:showPercent val="0"/>
          <c:showBubbleSize val="0"/>
        </c:dLbls>
        <c:gapWidth val="80"/>
        <c:overlap val="25"/>
        <c:axId val="569746464"/>
        <c:axId val="563533512"/>
      </c:barChart>
      <c:catAx>
        <c:axId val="569746464"/>
        <c:scaling>
          <c:orientation val="minMax"/>
        </c:scaling>
        <c:delete val="0"/>
        <c:axPos val="b"/>
        <c:numFmt formatCode="General" sourceLinked="1"/>
        <c:majorTickMark val="none"/>
        <c:minorTickMark val="none"/>
        <c:tickLblPos val="nextTo"/>
        <c:spPr>
          <a:noFill/>
          <a:ln w="15875" cap="flat" cmpd="sng" algn="ctr">
            <a:solidFill>
              <a:schemeClr val="bg1">
                <a:lumMod val="85000"/>
              </a:schemeClr>
            </a:solidFill>
            <a:round/>
          </a:ln>
          <a:effectLst/>
        </c:spPr>
        <c:txPr>
          <a:bodyPr rot="-60000000" spcFirstLastPara="1" vertOverflow="ellipsis" vert="horz" wrap="square" anchor="ctr" anchorCtr="1"/>
          <a:lstStyle/>
          <a:p>
            <a:pPr>
              <a:defRPr sz="1200" b="0" i="0" u="none" strike="noStrike" kern="1200" cap="none" spc="20" normalizeH="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563533512"/>
        <c:crossesAt val="0"/>
        <c:auto val="1"/>
        <c:lblAlgn val="ctr"/>
        <c:lblOffset val="100"/>
        <c:noMultiLvlLbl val="0"/>
      </c:catAx>
      <c:valAx>
        <c:axId val="563533512"/>
        <c:scaling>
          <c:orientation val="minMax"/>
          <c:max val="5"/>
          <c:min val="1"/>
        </c:scaling>
        <c:delete val="0"/>
        <c:axPos val="l"/>
        <c:majorGridlines>
          <c:spPr>
            <a:ln w="9525" cap="flat" cmpd="sng" algn="ctr">
              <a:solidFill>
                <a:schemeClr val="tx1">
                  <a:lumMod val="5000"/>
                  <a:lumOff val="95000"/>
                </a:schemeClr>
              </a:solidFill>
              <a:round/>
            </a:ln>
            <a:effectLst/>
          </c:spPr>
        </c:majorGridlines>
        <c:title>
          <c:tx>
            <c:rich>
              <a:bodyPr rot="-5400000" spcFirstLastPara="1" vertOverflow="ellipsis" vert="horz" wrap="square" anchor="ctr" anchorCtr="1"/>
              <a:lstStyle/>
              <a:p>
                <a:pPr>
                  <a:defRPr sz="1200" b="0" i="0" u="none" strike="noStrike" kern="1200" cap="all"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Mean Opinion Score</a:t>
                </a:r>
                <a:endParaRPr lang="zh-TW"/>
              </a:p>
            </c:rich>
          </c:tx>
          <c:layout>
            <c:manualLayout>
              <c:xMode val="edge"/>
              <c:yMode val="edge"/>
              <c:x val="1.61375412925258E-2"/>
              <c:y val="4.5164987478679093E-2"/>
            </c:manualLayout>
          </c:layout>
          <c:overlay val="0"/>
          <c:spPr>
            <a:noFill/>
            <a:ln>
              <a:noFill/>
            </a:ln>
            <a:effectLst/>
          </c:spPr>
          <c:txPr>
            <a:bodyPr rot="-5400000" spcFirstLastPara="1" vertOverflow="ellipsis" vert="horz" wrap="square" anchor="ctr" anchorCtr="1"/>
            <a:lstStyle/>
            <a:p>
              <a:pPr>
                <a:defRPr sz="1200" b="0" i="0" u="none" strike="noStrike" kern="1200" cap="all"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0"/>
        <c:majorTickMark val="in"/>
        <c:minorTickMark val="in"/>
        <c:tickLblPos val="nextTo"/>
        <c:spPr>
          <a:noFill/>
          <a:ln>
            <a:solidFill>
              <a:schemeClr val="bg1">
                <a:lumMod val="65000"/>
              </a:schemeClr>
            </a:solidFill>
          </a:ln>
          <a:effectLst/>
        </c:spPr>
        <c:txPr>
          <a:bodyPr rot="-60000000" spcFirstLastPara="1" vertOverflow="ellipsis" vert="horz" wrap="square" anchor="ctr" anchorCtr="1"/>
          <a:lstStyle/>
          <a:p>
            <a:pPr>
              <a:defRPr sz="1200" b="0" i="0" u="none" strike="noStrike" kern="1200" spc="2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569746464"/>
        <c:crosses val="autoZero"/>
        <c:crossBetween val="between"/>
        <c:majorUnit val="1"/>
        <c:minorUnit val="0.5"/>
      </c:valAx>
      <c:spPr>
        <a:noFill/>
        <a:ln>
          <a:solidFill>
            <a:schemeClr val="bg1">
              <a:lumMod val="85000"/>
            </a:schemeClr>
          </a:solidFill>
        </a:ln>
        <a:effectLst/>
      </c:spPr>
    </c:plotArea>
    <c:plotVisOnly val="1"/>
    <c:dispBlanksAs val="gap"/>
    <c:showDLblsOverMax val="0"/>
  </c:chart>
  <c:spPr>
    <a:solidFill>
      <a:schemeClr val="lt1"/>
    </a:solidFill>
    <a:ln w="9525" cap="flat" cmpd="sng" algn="ctr">
      <a:noFill/>
      <a:round/>
    </a:ln>
    <a:effectLst/>
  </c:spPr>
  <c:txPr>
    <a:bodyPr/>
    <a:lstStyle/>
    <a:p>
      <a:pPr>
        <a:defRPr sz="1200">
          <a:latin typeface="Times New Roman" panose="02020603050405020304" pitchFamily="18" charset="0"/>
          <a:cs typeface="Times New Roman" panose="02020603050405020304" pitchFamily="18"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stacked"/>
        <c:varyColors val="0"/>
        <c:ser>
          <c:idx val="0"/>
          <c:order val="0"/>
          <c:tx>
            <c:strRef>
              <c:f>summary!$J$45</c:f>
              <c:strCache>
                <c:ptCount val="1"/>
                <c:pt idx="0">
                  <c:v>same</c:v>
                </c:pt>
              </c:strCache>
            </c:strRef>
          </c:tx>
          <c:spPr>
            <a:solidFill>
              <a:schemeClr val="accent2">
                <a:tint val="58000"/>
                <a:alpha val="7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summary!$I$46:$I$48</c:f>
              <c:strCache>
                <c:ptCount val="3"/>
                <c:pt idx="0">
                  <c:v>DNN + WN</c:v>
                </c:pt>
                <c:pt idx="1">
                  <c:v>DMDN + WORLD</c:v>
                </c:pt>
                <c:pt idx="2">
                  <c:v>Proposed</c:v>
                </c:pt>
              </c:strCache>
            </c:strRef>
          </c:cat>
          <c:val>
            <c:numRef>
              <c:f>summary!$J$46:$J$48</c:f>
              <c:numCache>
                <c:formatCode>0.0</c:formatCode>
                <c:ptCount val="3"/>
                <c:pt idx="0">
                  <c:v>19.166666666666668</c:v>
                </c:pt>
                <c:pt idx="1">
                  <c:v>12.916666666666668</c:v>
                </c:pt>
                <c:pt idx="2">
                  <c:v>20.833333333333336</c:v>
                </c:pt>
              </c:numCache>
            </c:numRef>
          </c:val>
          <c:extLst>
            <c:ext xmlns:c16="http://schemas.microsoft.com/office/drawing/2014/chart" uri="{C3380CC4-5D6E-409C-BE32-E72D297353CC}">
              <c16:uniqueId val="{00000000-1FBA-4458-8D55-7343595A70C1}"/>
            </c:ext>
          </c:extLst>
        </c:ser>
        <c:ser>
          <c:idx val="1"/>
          <c:order val="1"/>
          <c:tx>
            <c:strRef>
              <c:f>summary!$K$45</c:f>
              <c:strCache>
                <c:ptCount val="1"/>
                <c:pt idx="0">
                  <c:v>maybe the same</c:v>
                </c:pt>
              </c:strCache>
            </c:strRef>
          </c:tx>
          <c:spPr>
            <a:solidFill>
              <a:schemeClr val="accent2">
                <a:tint val="86000"/>
                <a:alpha val="7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cust"/>
            <c:noEndCap val="0"/>
            <c:plus>
              <c:numRef>
                <c:f>summary!$N$46:$N$48</c:f>
                <c:numCache>
                  <c:formatCode>General</c:formatCode>
                  <c:ptCount val="3"/>
                  <c:pt idx="0">
                    <c:v>9.3112615385498181</c:v>
                  </c:pt>
                  <c:pt idx="1">
                    <c:v>6.9157564088147856</c:v>
                  </c:pt>
                  <c:pt idx="2">
                    <c:v>8.0608347236067512</c:v>
                  </c:pt>
                </c:numCache>
              </c:numRef>
            </c:plus>
            <c:minus>
              <c:numRef>
                <c:f>summary!$N$46:$N$48</c:f>
                <c:numCache>
                  <c:formatCode>General</c:formatCode>
                  <c:ptCount val="3"/>
                  <c:pt idx="0">
                    <c:v>9.3112615385498181</c:v>
                  </c:pt>
                  <c:pt idx="1">
                    <c:v>6.9157564088147856</c:v>
                  </c:pt>
                  <c:pt idx="2">
                    <c:v>8.0608347236067512</c:v>
                  </c:pt>
                </c:numCache>
              </c:numRef>
            </c:minus>
            <c:spPr>
              <a:noFill/>
              <a:ln w="9525" cap="flat" cmpd="sng" algn="ctr">
                <a:solidFill>
                  <a:schemeClr val="tx1">
                    <a:lumMod val="65000"/>
                    <a:lumOff val="35000"/>
                  </a:schemeClr>
                </a:solidFill>
                <a:round/>
              </a:ln>
              <a:effectLst/>
            </c:spPr>
          </c:errBars>
          <c:cat>
            <c:strRef>
              <c:f>summary!$I$46:$I$48</c:f>
              <c:strCache>
                <c:ptCount val="3"/>
                <c:pt idx="0">
                  <c:v>DNN + WN</c:v>
                </c:pt>
                <c:pt idx="1">
                  <c:v>DMDN + WORLD</c:v>
                </c:pt>
                <c:pt idx="2">
                  <c:v>Proposed</c:v>
                </c:pt>
              </c:strCache>
            </c:strRef>
          </c:cat>
          <c:val>
            <c:numRef>
              <c:f>summary!$K$46:$K$48</c:f>
              <c:numCache>
                <c:formatCode>0.0</c:formatCode>
                <c:ptCount val="3"/>
                <c:pt idx="0">
                  <c:v>39.166666666666664</c:v>
                </c:pt>
                <c:pt idx="1">
                  <c:v>38.75</c:v>
                </c:pt>
                <c:pt idx="2">
                  <c:v>41.25</c:v>
                </c:pt>
              </c:numCache>
            </c:numRef>
          </c:val>
          <c:extLst>
            <c:ext xmlns:c16="http://schemas.microsoft.com/office/drawing/2014/chart" uri="{C3380CC4-5D6E-409C-BE32-E72D297353CC}">
              <c16:uniqueId val="{00000001-1FBA-4458-8D55-7343595A70C1}"/>
            </c:ext>
          </c:extLst>
        </c:ser>
        <c:ser>
          <c:idx val="2"/>
          <c:order val="2"/>
          <c:tx>
            <c:strRef>
              <c:f>summary!$L$45</c:f>
              <c:strCache>
                <c:ptCount val="1"/>
                <c:pt idx="0">
                  <c:v>maybe different</c:v>
                </c:pt>
              </c:strCache>
            </c:strRef>
          </c:tx>
          <c:spPr>
            <a:solidFill>
              <a:schemeClr val="accent2">
                <a:shade val="86000"/>
                <a:alpha val="7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summary!$I$46:$I$48</c:f>
              <c:strCache>
                <c:ptCount val="3"/>
                <c:pt idx="0">
                  <c:v>DNN + WN</c:v>
                </c:pt>
                <c:pt idx="1">
                  <c:v>DMDN + WORLD</c:v>
                </c:pt>
                <c:pt idx="2">
                  <c:v>Proposed</c:v>
                </c:pt>
              </c:strCache>
            </c:strRef>
          </c:cat>
          <c:val>
            <c:numRef>
              <c:f>summary!$L$46:$L$48</c:f>
              <c:numCache>
                <c:formatCode>0.0</c:formatCode>
                <c:ptCount val="3"/>
                <c:pt idx="0">
                  <c:v>26.666666666666668</c:v>
                </c:pt>
                <c:pt idx="1">
                  <c:v>34.583333333333336</c:v>
                </c:pt>
                <c:pt idx="2">
                  <c:v>26.25</c:v>
                </c:pt>
              </c:numCache>
            </c:numRef>
          </c:val>
          <c:extLst>
            <c:ext xmlns:c16="http://schemas.microsoft.com/office/drawing/2014/chart" uri="{C3380CC4-5D6E-409C-BE32-E72D297353CC}">
              <c16:uniqueId val="{00000002-1FBA-4458-8D55-7343595A70C1}"/>
            </c:ext>
          </c:extLst>
        </c:ser>
        <c:ser>
          <c:idx val="3"/>
          <c:order val="3"/>
          <c:tx>
            <c:strRef>
              <c:f>summary!$M$45</c:f>
              <c:strCache>
                <c:ptCount val="1"/>
                <c:pt idx="0">
                  <c:v>different</c:v>
                </c:pt>
              </c:strCache>
            </c:strRef>
          </c:tx>
          <c:spPr>
            <a:solidFill>
              <a:schemeClr val="accent2">
                <a:shade val="58000"/>
                <a:alpha val="7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summary!$I$46:$I$48</c:f>
              <c:strCache>
                <c:ptCount val="3"/>
                <c:pt idx="0">
                  <c:v>DNN + WN</c:v>
                </c:pt>
                <c:pt idx="1">
                  <c:v>DMDN + WORLD</c:v>
                </c:pt>
                <c:pt idx="2">
                  <c:v>Proposed</c:v>
                </c:pt>
              </c:strCache>
            </c:strRef>
          </c:cat>
          <c:val>
            <c:numRef>
              <c:f>summary!$M$46:$M$48</c:f>
              <c:numCache>
                <c:formatCode>0.0</c:formatCode>
                <c:ptCount val="3"/>
                <c:pt idx="0">
                  <c:v>15</c:v>
                </c:pt>
                <c:pt idx="1">
                  <c:v>13.750000000000002</c:v>
                </c:pt>
                <c:pt idx="2">
                  <c:v>11.666666666666666</c:v>
                </c:pt>
              </c:numCache>
            </c:numRef>
          </c:val>
          <c:extLst>
            <c:ext xmlns:c16="http://schemas.microsoft.com/office/drawing/2014/chart" uri="{C3380CC4-5D6E-409C-BE32-E72D297353CC}">
              <c16:uniqueId val="{00000003-1FBA-4458-8D55-7343595A70C1}"/>
            </c:ext>
          </c:extLst>
        </c:ser>
        <c:dLbls>
          <c:dLblPos val="ctr"/>
          <c:showLegendKey val="0"/>
          <c:showVal val="1"/>
          <c:showCatName val="0"/>
          <c:showSerName val="0"/>
          <c:showPercent val="0"/>
          <c:showBubbleSize val="0"/>
        </c:dLbls>
        <c:gapWidth val="50"/>
        <c:overlap val="100"/>
        <c:axId val="1058793647"/>
        <c:axId val="1058797391"/>
      </c:barChart>
      <c:catAx>
        <c:axId val="1058793647"/>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058797391"/>
        <c:crosses val="autoZero"/>
        <c:auto val="1"/>
        <c:lblAlgn val="ctr"/>
        <c:lblOffset val="100"/>
        <c:noMultiLvlLbl val="0"/>
      </c:catAx>
      <c:valAx>
        <c:axId val="1058797391"/>
        <c:scaling>
          <c:orientation val="minMax"/>
          <c:max val="100"/>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title>
          <c:tx>
            <c:rich>
              <a:bodyPr rot="-5400000" spcFirstLastPara="1" vertOverflow="ellipsis" vert="horz" wrap="square" anchor="ctr" anchorCtr="1"/>
              <a:lstStyle/>
              <a:p>
                <a:pPr>
                  <a:defRPr sz="1400" b="0" i="0" u="none" strike="noStrike" kern="1200" cap="all"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Similarity Score (%)</a:t>
                </a:r>
                <a:endParaRPr lang="zh-TW"/>
              </a:p>
            </c:rich>
          </c:tx>
          <c:overlay val="0"/>
          <c:spPr>
            <a:noFill/>
            <a:ln>
              <a:noFill/>
            </a:ln>
            <a:effectLst/>
          </c:spPr>
          <c:txPr>
            <a:bodyPr rot="-5400000" spcFirstLastPara="1" vertOverflow="ellipsis" vert="horz" wrap="square" anchor="ctr" anchorCtr="1"/>
            <a:lstStyle/>
            <a:p>
              <a:pPr>
                <a:defRPr sz="1400" b="0" i="0" u="none" strike="noStrike" kern="1200" cap="all"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0"/>
        <c:majorTickMark val="in"/>
        <c:minorTickMark val="in"/>
        <c:tickLblPos val="nextTo"/>
        <c:spPr>
          <a:noFill/>
          <a:ln>
            <a:solidFill>
              <a:schemeClr val="bg1">
                <a:lumMod val="75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058793647"/>
        <c:crosses val="autoZero"/>
        <c:crossBetween val="between"/>
        <c:minorUnit val="5"/>
      </c:valAx>
      <c:spPr>
        <a:noFill/>
        <a:ln>
          <a:solidFill>
            <a:schemeClr val="bg1">
              <a:lumMod val="85000"/>
            </a:schemeClr>
          </a:solidFill>
        </a:ln>
        <a:effectLst/>
      </c:spPr>
    </c:plotArea>
    <c:legend>
      <c:legendPos val="b"/>
      <c:layout>
        <c:manualLayout>
          <c:xMode val="edge"/>
          <c:yMode val="edge"/>
          <c:x val="0"/>
          <c:y val="0.78363663144573159"/>
          <c:w val="1"/>
          <c:h val="0.191197694533632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summary!$B$37</c:f>
              <c:strCache>
                <c:ptCount val="1"/>
                <c:pt idx="0">
                  <c:v>Natural</c:v>
                </c:pt>
              </c:strCache>
            </c:strRef>
          </c:tx>
          <c:spPr>
            <a:solidFill>
              <a:schemeClr val="bg1">
                <a:lumMod val="85000"/>
              </a:schemeClr>
            </a:solidFill>
            <a:ln w="9525" cap="flat" cmpd="sng" algn="ctr">
              <a:solidFill>
                <a:schemeClr val="bg1">
                  <a:lumMod val="6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cust"/>
            <c:noEndCap val="0"/>
            <c:plus>
              <c:numRef>
                <c:f>summary!$J$38</c:f>
                <c:numCache>
                  <c:formatCode>General</c:formatCode>
                  <c:ptCount val="1"/>
                  <c:pt idx="0">
                    <c:v>6.1404560203817772E-2</c:v>
                  </c:pt>
                </c:numCache>
              </c:numRef>
            </c:plus>
            <c:minus>
              <c:numRef>
                <c:f>summary!$J$38</c:f>
                <c:numCache>
                  <c:formatCode>General</c:formatCode>
                  <c:ptCount val="1"/>
                  <c:pt idx="0">
                    <c:v>6.1404560203817772E-2</c:v>
                  </c:pt>
                </c:numCache>
              </c:numRef>
            </c:minus>
            <c:spPr>
              <a:noFill/>
              <a:ln w="9525">
                <a:solidFill>
                  <a:schemeClr val="tx1">
                    <a:lumMod val="50000"/>
                    <a:lumOff val="50000"/>
                  </a:schemeClr>
                </a:solidFill>
              </a:ln>
              <a:effectLst/>
            </c:spPr>
          </c:errBars>
          <c:cat>
            <c:strRef>
              <c:f>summary!$A$38:$A$40</c:f>
              <c:strCache>
                <c:ptCount val="3"/>
                <c:pt idx="0">
                  <c:v>1×𝐹₀</c:v>
                </c:pt>
                <c:pt idx="1">
                  <c:v>½×𝐹₀</c:v>
                </c:pt>
                <c:pt idx="2">
                  <c:v>2×𝐹₀</c:v>
                </c:pt>
              </c:strCache>
            </c:strRef>
          </c:cat>
          <c:val>
            <c:numRef>
              <c:f>summary!$B$38:$B$40</c:f>
              <c:numCache>
                <c:formatCode>General</c:formatCode>
                <c:ptCount val="3"/>
                <c:pt idx="0" formatCode="0.0">
                  <c:v>4.838541666666667</c:v>
                </c:pt>
              </c:numCache>
            </c:numRef>
          </c:val>
          <c:extLst>
            <c:ext xmlns:c16="http://schemas.microsoft.com/office/drawing/2014/chart" uri="{C3380CC4-5D6E-409C-BE32-E72D297353CC}">
              <c16:uniqueId val="{00000000-CA3D-42C0-9B98-72E22BB2D086}"/>
            </c:ext>
          </c:extLst>
        </c:ser>
        <c:ser>
          <c:idx val="1"/>
          <c:order val="1"/>
          <c:tx>
            <c:strRef>
              <c:f>summary!$C$37</c:f>
              <c:strCache>
                <c:ptCount val="1"/>
                <c:pt idx="0">
                  <c:v>WD</c:v>
                </c:pt>
              </c:strCache>
            </c:strRef>
          </c:tx>
          <c:spPr>
            <a:solidFill>
              <a:schemeClr val="accent3">
                <a:lumMod val="20000"/>
                <a:lumOff val="80000"/>
              </a:schemeClr>
            </a:solidFill>
            <a:ln w="9525" cap="flat" cmpd="sng" algn="ctr">
              <a:solidFill>
                <a:schemeClr val="bg1">
                  <a:lumMod val="6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cust"/>
            <c:noEndCap val="0"/>
            <c:plus>
              <c:numRef>
                <c:f>summary!$K$38:$K$40</c:f>
                <c:numCache>
                  <c:formatCode>General</c:formatCode>
                  <c:ptCount val="3"/>
                  <c:pt idx="0">
                    <c:v>0.12863078034789441</c:v>
                  </c:pt>
                  <c:pt idx="1">
                    <c:v>0.1196498322441895</c:v>
                  </c:pt>
                  <c:pt idx="2">
                    <c:v>0.12834416242269009</c:v>
                  </c:pt>
                </c:numCache>
              </c:numRef>
            </c:plus>
            <c:minus>
              <c:numRef>
                <c:f>summary!$K$38:$K$40</c:f>
                <c:numCache>
                  <c:formatCode>General</c:formatCode>
                  <c:ptCount val="3"/>
                  <c:pt idx="0">
                    <c:v>0.12863078034789441</c:v>
                  </c:pt>
                  <c:pt idx="1">
                    <c:v>0.1196498322441895</c:v>
                  </c:pt>
                  <c:pt idx="2">
                    <c:v>0.12834416242269009</c:v>
                  </c:pt>
                </c:numCache>
              </c:numRef>
            </c:minus>
            <c:spPr>
              <a:noFill/>
              <a:ln w="9525">
                <a:solidFill>
                  <a:schemeClr val="tx1">
                    <a:lumMod val="50000"/>
                    <a:lumOff val="50000"/>
                  </a:schemeClr>
                </a:solidFill>
              </a:ln>
              <a:effectLst/>
            </c:spPr>
          </c:errBars>
          <c:cat>
            <c:strRef>
              <c:f>summary!$A$38:$A$40</c:f>
              <c:strCache>
                <c:ptCount val="3"/>
                <c:pt idx="0">
                  <c:v>1×𝐹₀</c:v>
                </c:pt>
                <c:pt idx="1">
                  <c:v>½×𝐹₀</c:v>
                </c:pt>
                <c:pt idx="2">
                  <c:v>2×𝐹₀</c:v>
                </c:pt>
              </c:strCache>
            </c:strRef>
          </c:cat>
          <c:val>
            <c:numRef>
              <c:f>summary!$C$38:$C$40</c:f>
              <c:numCache>
                <c:formatCode>0.0</c:formatCode>
                <c:ptCount val="3"/>
                <c:pt idx="0">
                  <c:v>3.515625</c:v>
                </c:pt>
                <c:pt idx="1">
                  <c:v>2.166666666666667</c:v>
                </c:pt>
                <c:pt idx="2">
                  <c:v>2.9375</c:v>
                </c:pt>
              </c:numCache>
            </c:numRef>
          </c:val>
          <c:extLst>
            <c:ext xmlns:c16="http://schemas.microsoft.com/office/drawing/2014/chart" uri="{C3380CC4-5D6E-409C-BE32-E72D297353CC}">
              <c16:uniqueId val="{00000001-CA3D-42C0-9B98-72E22BB2D086}"/>
            </c:ext>
          </c:extLst>
        </c:ser>
        <c:ser>
          <c:idx val="2"/>
          <c:order val="2"/>
          <c:tx>
            <c:strRef>
              <c:f>summary!$D$37</c:f>
              <c:strCache>
                <c:ptCount val="1"/>
                <c:pt idx="0">
                  <c:v>QPNet</c:v>
                </c:pt>
              </c:strCache>
            </c:strRef>
          </c:tx>
          <c:spPr>
            <a:solidFill>
              <a:schemeClr val="accent2">
                <a:lumMod val="40000"/>
                <a:lumOff val="60000"/>
              </a:schemeClr>
            </a:solidFill>
            <a:ln w="9525" cap="flat" cmpd="sng" algn="ctr">
              <a:solidFill>
                <a:schemeClr val="bg1">
                  <a:lumMod val="6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cust"/>
            <c:noEndCap val="0"/>
            <c:plus>
              <c:numRef>
                <c:f>summary!$L$38:$L$40</c:f>
                <c:numCache>
                  <c:formatCode>General</c:formatCode>
                  <c:ptCount val="3"/>
                  <c:pt idx="0">
                    <c:v>0.1220671991724723</c:v>
                  </c:pt>
                  <c:pt idx="1">
                    <c:v>0.14741469685118269</c:v>
                  </c:pt>
                  <c:pt idx="2">
                    <c:v>0.11578450199148679</c:v>
                  </c:pt>
                </c:numCache>
              </c:numRef>
            </c:plus>
            <c:minus>
              <c:numRef>
                <c:f>summary!$L$38:$L$40</c:f>
                <c:numCache>
                  <c:formatCode>General</c:formatCode>
                  <c:ptCount val="3"/>
                  <c:pt idx="0">
                    <c:v>0.1220671991724723</c:v>
                  </c:pt>
                  <c:pt idx="1">
                    <c:v>0.14741469685118269</c:v>
                  </c:pt>
                  <c:pt idx="2">
                    <c:v>0.11578450199148679</c:v>
                  </c:pt>
                </c:numCache>
              </c:numRef>
            </c:minus>
            <c:spPr>
              <a:noFill/>
              <a:ln w="9525">
                <a:solidFill>
                  <a:schemeClr val="tx1">
                    <a:lumMod val="50000"/>
                    <a:lumOff val="50000"/>
                  </a:schemeClr>
                </a:solidFill>
              </a:ln>
              <a:effectLst/>
            </c:spPr>
          </c:errBars>
          <c:cat>
            <c:strRef>
              <c:f>summary!$A$38:$A$40</c:f>
              <c:strCache>
                <c:ptCount val="3"/>
                <c:pt idx="0">
                  <c:v>1×𝐹₀</c:v>
                </c:pt>
                <c:pt idx="1">
                  <c:v>½×𝐹₀</c:v>
                </c:pt>
                <c:pt idx="2">
                  <c:v>2×𝐹₀</c:v>
                </c:pt>
              </c:strCache>
            </c:strRef>
          </c:cat>
          <c:val>
            <c:numRef>
              <c:f>summary!$D$38:$D$40</c:f>
              <c:numCache>
                <c:formatCode>0.0</c:formatCode>
                <c:ptCount val="3"/>
                <c:pt idx="0">
                  <c:v>4.119791666666667</c:v>
                </c:pt>
                <c:pt idx="1">
                  <c:v>3.265625</c:v>
                </c:pt>
                <c:pt idx="2">
                  <c:v>2.177083333333333</c:v>
                </c:pt>
              </c:numCache>
            </c:numRef>
          </c:val>
          <c:extLst>
            <c:ext xmlns:c16="http://schemas.microsoft.com/office/drawing/2014/chart" uri="{C3380CC4-5D6E-409C-BE32-E72D297353CC}">
              <c16:uniqueId val="{00000002-CA3D-42C0-9B98-72E22BB2D086}"/>
            </c:ext>
          </c:extLst>
        </c:ser>
        <c:ser>
          <c:idx val="3"/>
          <c:order val="3"/>
          <c:tx>
            <c:strRef>
              <c:f>summary!$E$37</c:f>
              <c:strCache>
                <c:ptCount val="1"/>
                <c:pt idx="0">
                  <c:v>PWG_30</c:v>
                </c:pt>
              </c:strCache>
            </c:strRef>
          </c:tx>
          <c:spPr>
            <a:solidFill>
              <a:schemeClr val="accent1">
                <a:lumMod val="20000"/>
                <a:lumOff val="80000"/>
              </a:schemeClr>
            </a:solidFill>
            <a:ln w="9525" cap="flat" cmpd="sng" algn="ctr">
              <a:solidFill>
                <a:schemeClr val="bg1">
                  <a:lumMod val="6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cust"/>
            <c:noEndCap val="0"/>
            <c:plus>
              <c:numRef>
                <c:f>summary!$M$38:$M$40</c:f>
                <c:numCache>
                  <c:formatCode>General</c:formatCode>
                  <c:ptCount val="3"/>
                  <c:pt idx="0">
                    <c:v>0.1177538826128524</c:v>
                  </c:pt>
                  <c:pt idx="1">
                    <c:v>0.1684801515438055</c:v>
                  </c:pt>
                  <c:pt idx="2">
                    <c:v>0.14172373234088159</c:v>
                  </c:pt>
                </c:numCache>
              </c:numRef>
            </c:plus>
            <c:minus>
              <c:numRef>
                <c:f>summary!$M$38:$M$40</c:f>
                <c:numCache>
                  <c:formatCode>General</c:formatCode>
                  <c:ptCount val="3"/>
                  <c:pt idx="0">
                    <c:v>0.1177538826128524</c:v>
                  </c:pt>
                  <c:pt idx="1">
                    <c:v>0.1684801515438055</c:v>
                  </c:pt>
                  <c:pt idx="2">
                    <c:v>0.14172373234088159</c:v>
                  </c:pt>
                </c:numCache>
              </c:numRef>
            </c:minus>
            <c:spPr>
              <a:noFill/>
              <a:ln w="9525">
                <a:solidFill>
                  <a:schemeClr val="tx1">
                    <a:lumMod val="50000"/>
                    <a:lumOff val="50000"/>
                  </a:schemeClr>
                </a:solidFill>
              </a:ln>
              <a:effectLst/>
            </c:spPr>
          </c:errBars>
          <c:cat>
            <c:strRef>
              <c:f>summary!$A$38:$A$40</c:f>
              <c:strCache>
                <c:ptCount val="3"/>
                <c:pt idx="0">
                  <c:v>1×𝐹₀</c:v>
                </c:pt>
                <c:pt idx="1">
                  <c:v>½×𝐹₀</c:v>
                </c:pt>
                <c:pt idx="2">
                  <c:v>2×𝐹₀</c:v>
                </c:pt>
              </c:strCache>
            </c:strRef>
          </c:cat>
          <c:val>
            <c:numRef>
              <c:f>summary!$E$38:$E$40</c:f>
              <c:numCache>
                <c:formatCode>0.0</c:formatCode>
                <c:ptCount val="3"/>
                <c:pt idx="0">
                  <c:v>4.276041666666667</c:v>
                </c:pt>
                <c:pt idx="1">
                  <c:v>2.927083333333333</c:v>
                </c:pt>
                <c:pt idx="2">
                  <c:v>2.463541666666667</c:v>
                </c:pt>
              </c:numCache>
            </c:numRef>
          </c:val>
          <c:extLst>
            <c:ext xmlns:c16="http://schemas.microsoft.com/office/drawing/2014/chart" uri="{C3380CC4-5D6E-409C-BE32-E72D297353CC}">
              <c16:uniqueId val="{00000003-CA3D-42C0-9B98-72E22BB2D086}"/>
            </c:ext>
          </c:extLst>
        </c:ser>
        <c:ser>
          <c:idx val="4"/>
          <c:order val="4"/>
          <c:tx>
            <c:strRef>
              <c:f>summary!$F$37</c:f>
              <c:strCache>
                <c:ptCount val="1"/>
                <c:pt idx="0">
                  <c:v>PWG_20</c:v>
                </c:pt>
              </c:strCache>
            </c:strRef>
          </c:tx>
          <c:spPr>
            <a:solidFill>
              <a:schemeClr val="accent1">
                <a:lumMod val="40000"/>
                <a:lumOff val="60000"/>
              </a:schemeClr>
            </a:solidFill>
            <a:ln w="9525" cap="flat" cmpd="sng" algn="ctr">
              <a:solidFill>
                <a:schemeClr val="bg1">
                  <a:lumMod val="6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cust"/>
            <c:noEndCap val="0"/>
            <c:plus>
              <c:numRef>
                <c:f>summary!$N$38:$N$40</c:f>
                <c:numCache>
                  <c:formatCode>General</c:formatCode>
                  <c:ptCount val="3"/>
                  <c:pt idx="0">
                    <c:v>0.12874948647545181</c:v>
                  </c:pt>
                  <c:pt idx="1">
                    <c:v>0.1457771598354399</c:v>
                  </c:pt>
                  <c:pt idx="2">
                    <c:v>0.1253484253400213</c:v>
                  </c:pt>
                </c:numCache>
              </c:numRef>
            </c:plus>
            <c:minus>
              <c:numRef>
                <c:f>summary!$N$38:$N$40</c:f>
                <c:numCache>
                  <c:formatCode>General</c:formatCode>
                  <c:ptCount val="3"/>
                  <c:pt idx="0">
                    <c:v>0.12874948647545181</c:v>
                  </c:pt>
                  <c:pt idx="1">
                    <c:v>0.1457771598354399</c:v>
                  </c:pt>
                  <c:pt idx="2">
                    <c:v>0.1253484253400213</c:v>
                  </c:pt>
                </c:numCache>
              </c:numRef>
            </c:minus>
            <c:spPr>
              <a:noFill/>
              <a:ln w="9525">
                <a:solidFill>
                  <a:schemeClr val="tx1">
                    <a:lumMod val="50000"/>
                    <a:lumOff val="50000"/>
                  </a:schemeClr>
                </a:solidFill>
              </a:ln>
              <a:effectLst/>
            </c:spPr>
          </c:errBars>
          <c:cat>
            <c:strRef>
              <c:f>summary!$A$38:$A$40</c:f>
              <c:strCache>
                <c:ptCount val="3"/>
                <c:pt idx="0">
                  <c:v>1×𝐹₀</c:v>
                </c:pt>
                <c:pt idx="1">
                  <c:v>½×𝐹₀</c:v>
                </c:pt>
                <c:pt idx="2">
                  <c:v>2×𝐹₀</c:v>
                </c:pt>
              </c:strCache>
            </c:strRef>
          </c:cat>
          <c:val>
            <c:numRef>
              <c:f>summary!$F$38:$F$40</c:f>
              <c:numCache>
                <c:formatCode>0.0</c:formatCode>
                <c:ptCount val="3"/>
                <c:pt idx="0">
                  <c:v>3.786458333333333</c:v>
                </c:pt>
                <c:pt idx="1">
                  <c:v>2.692708333333333</c:v>
                </c:pt>
                <c:pt idx="2">
                  <c:v>2.161458333333333</c:v>
                </c:pt>
              </c:numCache>
            </c:numRef>
          </c:val>
          <c:extLst>
            <c:ext xmlns:c16="http://schemas.microsoft.com/office/drawing/2014/chart" uri="{C3380CC4-5D6E-409C-BE32-E72D297353CC}">
              <c16:uniqueId val="{00000004-CA3D-42C0-9B98-72E22BB2D086}"/>
            </c:ext>
          </c:extLst>
        </c:ser>
        <c:ser>
          <c:idx val="5"/>
          <c:order val="5"/>
          <c:tx>
            <c:strRef>
              <c:f>summary!$G$37</c:f>
              <c:strCache>
                <c:ptCount val="1"/>
                <c:pt idx="0">
                  <c:v>PWG_16</c:v>
                </c:pt>
              </c:strCache>
            </c:strRef>
          </c:tx>
          <c:spPr>
            <a:solidFill>
              <a:schemeClr val="accent1">
                <a:lumMod val="60000"/>
                <a:lumOff val="40000"/>
              </a:schemeClr>
            </a:solidFill>
            <a:ln w="9525" cap="flat" cmpd="sng" algn="ctr">
              <a:solidFill>
                <a:schemeClr val="bg1">
                  <a:lumMod val="6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cust"/>
            <c:noEndCap val="0"/>
            <c:plus>
              <c:numRef>
                <c:f>summary!$O$38:$O$40</c:f>
                <c:numCache>
                  <c:formatCode>General</c:formatCode>
                  <c:ptCount val="3"/>
                  <c:pt idx="0">
                    <c:v>6.749932354998657E-2</c:v>
                  </c:pt>
                  <c:pt idx="1">
                    <c:v>6.7466984669917435E-2</c:v>
                  </c:pt>
                  <c:pt idx="2">
                    <c:v>6.3899442352467292E-2</c:v>
                  </c:pt>
                </c:numCache>
              </c:numRef>
            </c:plus>
            <c:minus>
              <c:numRef>
                <c:f>summary!$O$38:$O$40</c:f>
                <c:numCache>
                  <c:formatCode>General</c:formatCode>
                  <c:ptCount val="3"/>
                  <c:pt idx="0">
                    <c:v>6.749932354998657E-2</c:v>
                  </c:pt>
                  <c:pt idx="1">
                    <c:v>6.7466984669917435E-2</c:v>
                  </c:pt>
                  <c:pt idx="2">
                    <c:v>6.3899442352467292E-2</c:v>
                  </c:pt>
                </c:numCache>
              </c:numRef>
            </c:minus>
            <c:spPr>
              <a:noFill/>
              <a:ln w="9525">
                <a:solidFill>
                  <a:schemeClr val="tx1">
                    <a:lumMod val="50000"/>
                    <a:lumOff val="50000"/>
                  </a:schemeClr>
                </a:solidFill>
              </a:ln>
              <a:effectLst/>
            </c:spPr>
          </c:errBars>
          <c:cat>
            <c:strRef>
              <c:f>summary!$A$38:$A$40</c:f>
              <c:strCache>
                <c:ptCount val="3"/>
                <c:pt idx="0">
                  <c:v>1×𝐹₀</c:v>
                </c:pt>
                <c:pt idx="1">
                  <c:v>½×𝐹₀</c:v>
                </c:pt>
                <c:pt idx="2">
                  <c:v>2×𝐹₀</c:v>
                </c:pt>
              </c:strCache>
            </c:strRef>
          </c:cat>
          <c:val>
            <c:numRef>
              <c:f>summary!$G$38:$G$40</c:f>
              <c:numCache>
                <c:formatCode>0.0</c:formatCode>
                <c:ptCount val="3"/>
                <c:pt idx="0">
                  <c:v>1.244791666666667</c:v>
                </c:pt>
                <c:pt idx="1">
                  <c:v>1.265625</c:v>
                </c:pt>
                <c:pt idx="2">
                  <c:v>1.260416666666667</c:v>
                </c:pt>
              </c:numCache>
            </c:numRef>
          </c:val>
          <c:extLst>
            <c:ext xmlns:c16="http://schemas.microsoft.com/office/drawing/2014/chart" uri="{C3380CC4-5D6E-409C-BE32-E72D297353CC}">
              <c16:uniqueId val="{00000005-CA3D-42C0-9B98-72E22BB2D086}"/>
            </c:ext>
          </c:extLst>
        </c:ser>
        <c:ser>
          <c:idx val="6"/>
          <c:order val="6"/>
          <c:tx>
            <c:strRef>
              <c:f>summary!$H$37</c:f>
              <c:strCache>
                <c:ptCount val="1"/>
                <c:pt idx="0">
                  <c:v>QPPWG_20</c:v>
                </c:pt>
              </c:strCache>
            </c:strRef>
          </c:tx>
          <c:spPr>
            <a:solidFill>
              <a:schemeClr val="accent6">
                <a:lumMod val="20000"/>
                <a:lumOff val="80000"/>
              </a:schemeClr>
            </a:solidFill>
            <a:ln w="9525" cap="flat" cmpd="sng" algn="ctr">
              <a:solidFill>
                <a:schemeClr val="bg1">
                  <a:lumMod val="6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cust"/>
            <c:noEndCap val="0"/>
            <c:plus>
              <c:numRef>
                <c:f>summary!$P$38:$P$40</c:f>
                <c:numCache>
                  <c:formatCode>General</c:formatCode>
                  <c:ptCount val="3"/>
                  <c:pt idx="0">
                    <c:v>0.12607752941713521</c:v>
                  </c:pt>
                  <c:pt idx="1">
                    <c:v>0.14509629187541781</c:v>
                  </c:pt>
                  <c:pt idx="2">
                    <c:v>0.13456755056907829</c:v>
                  </c:pt>
                </c:numCache>
              </c:numRef>
            </c:plus>
            <c:minus>
              <c:numRef>
                <c:f>summary!$P$38:$P$40</c:f>
                <c:numCache>
                  <c:formatCode>General</c:formatCode>
                  <c:ptCount val="3"/>
                  <c:pt idx="0">
                    <c:v>0.12607752941713521</c:v>
                  </c:pt>
                  <c:pt idx="1">
                    <c:v>0.14509629187541781</c:v>
                  </c:pt>
                  <c:pt idx="2">
                    <c:v>0.13456755056907829</c:v>
                  </c:pt>
                </c:numCache>
              </c:numRef>
            </c:minus>
            <c:spPr>
              <a:noFill/>
              <a:ln w="9525">
                <a:solidFill>
                  <a:schemeClr val="tx1">
                    <a:lumMod val="50000"/>
                    <a:lumOff val="50000"/>
                  </a:schemeClr>
                </a:solidFill>
              </a:ln>
              <a:effectLst/>
            </c:spPr>
          </c:errBars>
          <c:cat>
            <c:strRef>
              <c:f>summary!$A$38:$A$40</c:f>
              <c:strCache>
                <c:ptCount val="3"/>
                <c:pt idx="0">
                  <c:v>1×𝐹₀</c:v>
                </c:pt>
                <c:pt idx="1">
                  <c:v>½×𝐹₀</c:v>
                </c:pt>
                <c:pt idx="2">
                  <c:v>2×𝐹₀</c:v>
                </c:pt>
              </c:strCache>
            </c:strRef>
          </c:cat>
          <c:val>
            <c:numRef>
              <c:f>summary!$H$38:$H$40</c:f>
              <c:numCache>
                <c:formatCode>0.0</c:formatCode>
                <c:ptCount val="3"/>
                <c:pt idx="0">
                  <c:v>4.130208333333333</c:v>
                </c:pt>
                <c:pt idx="1">
                  <c:v>3.239583333333333</c:v>
                </c:pt>
                <c:pt idx="2">
                  <c:v>2.692708333333333</c:v>
                </c:pt>
              </c:numCache>
            </c:numRef>
          </c:val>
          <c:extLst>
            <c:ext xmlns:c16="http://schemas.microsoft.com/office/drawing/2014/chart" uri="{C3380CC4-5D6E-409C-BE32-E72D297353CC}">
              <c16:uniqueId val="{00000006-CA3D-42C0-9B98-72E22BB2D086}"/>
            </c:ext>
          </c:extLst>
        </c:ser>
        <c:ser>
          <c:idx val="7"/>
          <c:order val="7"/>
          <c:tx>
            <c:strRef>
              <c:f>summary!$I$37</c:f>
              <c:strCache>
                <c:ptCount val="1"/>
                <c:pt idx="0">
                  <c:v>QPPWG_16</c:v>
                </c:pt>
              </c:strCache>
            </c:strRef>
          </c:tx>
          <c:spPr>
            <a:solidFill>
              <a:schemeClr val="accent6">
                <a:lumMod val="40000"/>
                <a:lumOff val="60000"/>
              </a:schemeClr>
            </a:solidFill>
            <a:ln w="9525" cap="flat" cmpd="sng" algn="ctr">
              <a:solidFill>
                <a:schemeClr val="bg1">
                  <a:lumMod val="6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cust"/>
            <c:noEndCap val="0"/>
            <c:plus>
              <c:numRef>
                <c:f>summary!$Q$38:$Q$40</c:f>
                <c:numCache>
                  <c:formatCode>General</c:formatCode>
                  <c:ptCount val="3"/>
                  <c:pt idx="0">
                    <c:v>0.11652428656541169</c:v>
                  </c:pt>
                  <c:pt idx="1">
                    <c:v>0.14462173816362181</c:v>
                  </c:pt>
                  <c:pt idx="2">
                    <c:v>0.11281312337167709</c:v>
                  </c:pt>
                </c:numCache>
              </c:numRef>
            </c:plus>
            <c:minus>
              <c:numRef>
                <c:f>summary!$Q$38:$Q$40</c:f>
                <c:numCache>
                  <c:formatCode>General</c:formatCode>
                  <c:ptCount val="3"/>
                  <c:pt idx="0">
                    <c:v>0.11652428656541169</c:v>
                  </c:pt>
                  <c:pt idx="1">
                    <c:v>0.14462173816362181</c:v>
                  </c:pt>
                  <c:pt idx="2">
                    <c:v>0.11281312337167709</c:v>
                  </c:pt>
                </c:numCache>
              </c:numRef>
            </c:minus>
            <c:spPr>
              <a:noFill/>
              <a:ln w="9525">
                <a:solidFill>
                  <a:schemeClr val="tx1">
                    <a:lumMod val="50000"/>
                    <a:lumOff val="50000"/>
                  </a:schemeClr>
                </a:solidFill>
              </a:ln>
              <a:effectLst/>
            </c:spPr>
          </c:errBars>
          <c:cat>
            <c:strRef>
              <c:f>summary!$A$38:$A$40</c:f>
              <c:strCache>
                <c:ptCount val="3"/>
                <c:pt idx="0">
                  <c:v>1×𝐹₀</c:v>
                </c:pt>
                <c:pt idx="1">
                  <c:v>½×𝐹₀</c:v>
                </c:pt>
                <c:pt idx="2">
                  <c:v>2×𝐹₀</c:v>
                </c:pt>
              </c:strCache>
            </c:strRef>
          </c:cat>
          <c:val>
            <c:numRef>
              <c:f>summary!$I$38:$I$40</c:f>
              <c:numCache>
                <c:formatCode>0.0</c:formatCode>
                <c:ptCount val="3"/>
                <c:pt idx="0">
                  <c:v>3.317708333333333</c:v>
                </c:pt>
                <c:pt idx="1">
                  <c:v>2.458333333333333</c:v>
                </c:pt>
                <c:pt idx="2">
                  <c:v>2.244791666666667</c:v>
                </c:pt>
              </c:numCache>
            </c:numRef>
          </c:val>
          <c:extLst>
            <c:ext xmlns:c16="http://schemas.microsoft.com/office/drawing/2014/chart" uri="{C3380CC4-5D6E-409C-BE32-E72D297353CC}">
              <c16:uniqueId val="{00000007-CA3D-42C0-9B98-72E22BB2D086}"/>
            </c:ext>
          </c:extLst>
        </c:ser>
        <c:dLbls>
          <c:dLblPos val="inBase"/>
          <c:showLegendKey val="0"/>
          <c:showVal val="1"/>
          <c:showCatName val="0"/>
          <c:showSerName val="0"/>
          <c:showPercent val="0"/>
          <c:showBubbleSize val="0"/>
        </c:dLbls>
        <c:gapWidth val="100"/>
        <c:overlap val="-24"/>
        <c:axId val="1123065727"/>
        <c:axId val="1123066143"/>
      </c:barChart>
      <c:catAx>
        <c:axId val="112306572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crossAx val="1123066143"/>
        <c:crosses val="autoZero"/>
        <c:auto val="1"/>
        <c:lblAlgn val="ctr"/>
        <c:lblOffset val="100"/>
        <c:noMultiLvlLbl val="0"/>
      </c:catAx>
      <c:valAx>
        <c:axId val="1123066143"/>
        <c:scaling>
          <c:orientation val="minMax"/>
          <c:max val="5"/>
          <c:min val="1"/>
        </c:scaling>
        <c:delete val="0"/>
        <c:axPos val="l"/>
        <c:majorGridlines>
          <c:spPr>
            <a:ln w="9525" cap="flat" cmpd="sng" algn="ctr">
              <a:solidFill>
                <a:schemeClr val="tx1">
                  <a:lumMod val="15000"/>
                  <a:lumOff val="85000"/>
                </a:schemeClr>
              </a:solidFill>
              <a:round/>
            </a:ln>
            <a:effectLst/>
          </c:spPr>
        </c:majorGridlines>
        <c:minorGridlines>
          <c:spPr>
            <a:ln>
              <a:solidFill>
                <a:schemeClr val="tx1">
                  <a:lumMod val="5000"/>
                  <a:lumOff val="95000"/>
                </a:schemeClr>
              </a:solidFill>
            </a:ln>
            <a:effectLst/>
          </c:spPr>
        </c:minorGridlines>
        <c:title>
          <c:tx>
            <c:rich>
              <a:bodyPr rot="-5400000" spcFirstLastPara="1" vertOverflow="ellipsis" vert="horz" wrap="square" anchor="ctr" anchorCtr="1"/>
              <a:lstStyle/>
              <a:p>
                <a:pPr>
                  <a:defRPr sz="1400" b="0" i="0" u="none" strike="noStrike" kern="1200" cap="all"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r>
                  <a:rPr lang="en-US" altLang="zh-TW" sz="1400" cap="small" baseline="0">
                    <a:latin typeface="Times New Roman" panose="02020603050405020304" pitchFamily="18" charset="0"/>
                    <a:cs typeface="Times New Roman" panose="02020603050405020304" pitchFamily="18" charset="0"/>
                  </a:rPr>
                  <a:t>Mean Opinion Score</a:t>
                </a:r>
                <a:endParaRPr lang="zh-TW" altLang="en-US" sz="1400" cap="small" baseline="0">
                  <a:latin typeface="Times New Roman" panose="02020603050405020304" pitchFamily="18" charset="0"/>
                  <a:cs typeface="Times New Roman" panose="02020603050405020304" pitchFamily="18" charset="0"/>
                </a:endParaRPr>
              </a:p>
            </c:rich>
          </c:tx>
          <c:layout>
            <c:manualLayout>
              <c:xMode val="edge"/>
              <c:yMode val="edge"/>
              <c:x val="1.6633586032074127E-2"/>
              <c:y val="3.5393700787401575E-2"/>
            </c:manualLayout>
          </c:layout>
          <c:overlay val="0"/>
          <c:spPr>
            <a:noFill/>
            <a:ln>
              <a:noFill/>
            </a:ln>
            <a:effectLst/>
          </c:spPr>
          <c:txPr>
            <a:bodyPr rot="-5400000" spcFirstLastPara="1" vertOverflow="ellipsis" vert="horz" wrap="square" anchor="ctr" anchorCtr="1"/>
            <a:lstStyle/>
            <a:p>
              <a:pPr>
                <a:defRPr sz="1400" b="0" i="0" u="none" strike="noStrike" kern="1200" cap="all"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in"/>
        <c:minorTickMark val="in"/>
        <c:tickLblPos val="nextTo"/>
        <c:spPr>
          <a:noFill/>
          <a:ln>
            <a:solidFill>
              <a:schemeClr val="bg1">
                <a:lumMod val="75000"/>
              </a:schemeClr>
            </a:solid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crossAx val="1123065727"/>
        <c:crosses val="autoZero"/>
        <c:crossBetween val="between"/>
        <c:majorUnit val="1"/>
        <c:minorUnit val="0.5"/>
      </c:valAx>
      <c:spPr>
        <a:noFill/>
        <a:ln>
          <a:solidFill>
            <a:sysClr val="window" lastClr="FFFFFF">
              <a:lumMod val="65000"/>
            </a:sysClr>
          </a:solid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28760064653708"/>
          <c:y val="5.4320893335027813E-2"/>
          <c:w val="0.84792471804699943"/>
          <c:h val="0.65155851541226351"/>
        </c:manualLayout>
      </c:layout>
      <c:barChart>
        <c:barDir val="col"/>
        <c:grouping val="clustered"/>
        <c:varyColors val="0"/>
        <c:ser>
          <c:idx val="0"/>
          <c:order val="0"/>
          <c:tx>
            <c:strRef>
              <c:f>MOS!$B$2</c:f>
              <c:strCache>
                <c:ptCount val="1"/>
                <c:pt idx="0">
                  <c:v>WORLD</c:v>
                </c:pt>
              </c:strCache>
            </c:strRef>
          </c:tx>
          <c:spPr>
            <a:solidFill>
              <a:schemeClr val="accent6">
                <a:lumMod val="20000"/>
                <a:lumOff val="80000"/>
              </a:schemeClr>
            </a:solidFill>
            <a:ln w="9525" cap="flat" cmpd="sng" algn="ctr">
              <a:solidFill>
                <a:schemeClr val="accent3"/>
              </a:solidFill>
              <a:round/>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cust"/>
            <c:noEndCap val="0"/>
            <c:plus>
              <c:numRef>
                <c:f>MOS!$F$3:$F$5</c:f>
                <c:numCache>
                  <c:formatCode>General</c:formatCode>
                  <c:ptCount val="3"/>
                  <c:pt idx="0">
                    <c:v>0.15639163925947119</c:v>
                  </c:pt>
                  <c:pt idx="1">
                    <c:v>0.16325038076935611</c:v>
                  </c:pt>
                  <c:pt idx="2">
                    <c:v>0.13961823575192611</c:v>
                  </c:pt>
                </c:numCache>
              </c:numRef>
            </c:plus>
            <c:minus>
              <c:numRef>
                <c:f>MOS!$F$3:$F$5</c:f>
                <c:numCache>
                  <c:formatCode>General</c:formatCode>
                  <c:ptCount val="3"/>
                  <c:pt idx="0">
                    <c:v>0.15639163925947119</c:v>
                  </c:pt>
                  <c:pt idx="1">
                    <c:v>0.16325038076935611</c:v>
                  </c:pt>
                  <c:pt idx="2">
                    <c:v>0.13961823575192611</c:v>
                  </c:pt>
                </c:numCache>
              </c:numRef>
            </c:minus>
            <c:spPr>
              <a:noFill/>
              <a:ln w="9525">
                <a:solidFill>
                  <a:schemeClr val="tx1">
                    <a:lumMod val="50000"/>
                    <a:lumOff val="50000"/>
                  </a:schemeClr>
                </a:solidFill>
              </a:ln>
              <a:effectLst/>
            </c:spPr>
          </c:errBars>
          <c:cat>
            <c:strRef>
              <c:f>MOS!$A$3:$A$5</c:f>
              <c:strCache>
                <c:ptCount val="3"/>
                <c:pt idx="0">
                  <c:v>Unchanged  𝐹₀</c:v>
                </c:pt>
                <c:pt idx="1">
                  <c:v>1/2  𝐹₀</c:v>
                </c:pt>
                <c:pt idx="2">
                  <c:v>3/2  𝐹₀</c:v>
                </c:pt>
              </c:strCache>
            </c:strRef>
          </c:cat>
          <c:val>
            <c:numRef>
              <c:f>MOS!$B$3:$B$5</c:f>
              <c:numCache>
                <c:formatCode>0.0</c:formatCode>
                <c:ptCount val="3"/>
                <c:pt idx="0">
                  <c:v>3.5125000000000002</c:v>
                </c:pt>
                <c:pt idx="1">
                  <c:v>2.2562500000000001</c:v>
                </c:pt>
                <c:pt idx="2">
                  <c:v>3.15625</c:v>
                </c:pt>
              </c:numCache>
            </c:numRef>
          </c:val>
          <c:extLst>
            <c:ext xmlns:c16="http://schemas.microsoft.com/office/drawing/2014/chart" uri="{C3380CC4-5D6E-409C-BE32-E72D297353CC}">
              <c16:uniqueId val="{00000000-6DA7-4600-BE93-58AB35C33FA4}"/>
            </c:ext>
          </c:extLst>
        </c:ser>
        <c:ser>
          <c:idx val="1"/>
          <c:order val="1"/>
          <c:tx>
            <c:strRef>
              <c:f>MOS!$C$2</c:f>
              <c:strCache>
                <c:ptCount val="1"/>
                <c:pt idx="0">
                  <c:v>WNf</c:v>
                </c:pt>
              </c:strCache>
            </c:strRef>
          </c:tx>
          <c:spPr>
            <a:solidFill>
              <a:schemeClr val="accent1">
                <a:lumMod val="20000"/>
                <a:lumOff val="80000"/>
              </a:schemeClr>
            </a:solidFill>
            <a:ln w="9525" cap="flat" cmpd="sng" algn="ctr">
              <a:solidFill>
                <a:schemeClr val="accent3"/>
              </a:solidFill>
              <a:round/>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cust"/>
            <c:noEndCap val="0"/>
            <c:plus>
              <c:numRef>
                <c:f>MOS!$G$3:$G$5</c:f>
                <c:numCache>
                  <c:formatCode>General</c:formatCode>
                  <c:ptCount val="3"/>
                  <c:pt idx="0">
                    <c:v>0.130683524869012</c:v>
                  </c:pt>
                  <c:pt idx="1">
                    <c:v>0.1706140897356519</c:v>
                  </c:pt>
                  <c:pt idx="2">
                    <c:v>0.13697042807268919</c:v>
                  </c:pt>
                </c:numCache>
              </c:numRef>
            </c:plus>
            <c:minus>
              <c:numRef>
                <c:f>MOS!$G$3:$G$5</c:f>
                <c:numCache>
                  <c:formatCode>General</c:formatCode>
                  <c:ptCount val="3"/>
                  <c:pt idx="0">
                    <c:v>0.130683524869012</c:v>
                  </c:pt>
                  <c:pt idx="1">
                    <c:v>0.1706140897356519</c:v>
                  </c:pt>
                  <c:pt idx="2">
                    <c:v>0.13697042807268919</c:v>
                  </c:pt>
                </c:numCache>
              </c:numRef>
            </c:minus>
            <c:spPr>
              <a:noFill/>
              <a:ln w="9525">
                <a:solidFill>
                  <a:schemeClr val="tx1">
                    <a:lumMod val="50000"/>
                    <a:lumOff val="50000"/>
                  </a:schemeClr>
                </a:solidFill>
              </a:ln>
              <a:effectLst/>
            </c:spPr>
          </c:errBars>
          <c:cat>
            <c:strRef>
              <c:f>MOS!$A$3:$A$5</c:f>
              <c:strCache>
                <c:ptCount val="3"/>
                <c:pt idx="0">
                  <c:v>Unchanged  𝐹₀</c:v>
                </c:pt>
                <c:pt idx="1">
                  <c:v>1/2  𝐹₀</c:v>
                </c:pt>
                <c:pt idx="2">
                  <c:v>3/2  𝐹₀</c:v>
                </c:pt>
              </c:strCache>
            </c:strRef>
          </c:cat>
          <c:val>
            <c:numRef>
              <c:f>MOS!$C$3:$C$5</c:f>
              <c:numCache>
                <c:formatCode>0.0</c:formatCode>
                <c:ptCount val="3"/>
                <c:pt idx="0">
                  <c:v>4.1749999999999998</c:v>
                </c:pt>
                <c:pt idx="1">
                  <c:v>3.2124999999999999</c:v>
                </c:pt>
                <c:pt idx="2">
                  <c:v>3.0687500000000001</c:v>
                </c:pt>
              </c:numCache>
            </c:numRef>
          </c:val>
          <c:extLst>
            <c:ext xmlns:c16="http://schemas.microsoft.com/office/drawing/2014/chart" uri="{C3380CC4-5D6E-409C-BE32-E72D297353CC}">
              <c16:uniqueId val="{00000001-6DA7-4600-BE93-58AB35C33FA4}"/>
            </c:ext>
          </c:extLst>
        </c:ser>
        <c:ser>
          <c:idx val="2"/>
          <c:order val="2"/>
          <c:tx>
            <c:strRef>
              <c:f>MOS!$D$2</c:f>
              <c:strCache>
                <c:ptCount val="1"/>
                <c:pt idx="0">
                  <c:v>WNc</c:v>
                </c:pt>
              </c:strCache>
            </c:strRef>
          </c:tx>
          <c:spPr>
            <a:solidFill>
              <a:schemeClr val="accent1">
                <a:lumMod val="60000"/>
                <a:lumOff val="40000"/>
              </a:schemeClr>
            </a:solidFill>
            <a:ln w="9525" cap="flat" cmpd="sng" algn="ctr">
              <a:solidFill>
                <a:schemeClr val="accent3"/>
              </a:solidFill>
              <a:round/>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cust"/>
            <c:noEndCap val="0"/>
            <c:plus>
              <c:numRef>
                <c:f>MOS!$H$3:$H$5</c:f>
                <c:numCache>
                  <c:formatCode>General</c:formatCode>
                  <c:ptCount val="3"/>
                  <c:pt idx="0">
                    <c:v>0.10352428462835719</c:v>
                  </c:pt>
                  <c:pt idx="1">
                    <c:v>0.11201436391530829</c:v>
                  </c:pt>
                  <c:pt idx="2">
                    <c:v>0.1029896024695169</c:v>
                  </c:pt>
                </c:numCache>
              </c:numRef>
            </c:plus>
            <c:minus>
              <c:numRef>
                <c:f>MOS!$H$3:$H$5</c:f>
                <c:numCache>
                  <c:formatCode>General</c:formatCode>
                  <c:ptCount val="3"/>
                  <c:pt idx="0">
                    <c:v>0.10352428462835719</c:v>
                  </c:pt>
                  <c:pt idx="1">
                    <c:v>0.11201436391530829</c:v>
                  </c:pt>
                  <c:pt idx="2">
                    <c:v>0.1029896024695169</c:v>
                  </c:pt>
                </c:numCache>
              </c:numRef>
            </c:minus>
            <c:spPr>
              <a:noFill/>
              <a:ln w="9525">
                <a:solidFill>
                  <a:schemeClr val="tx1">
                    <a:lumMod val="50000"/>
                    <a:lumOff val="50000"/>
                  </a:schemeClr>
                </a:solidFill>
              </a:ln>
              <a:effectLst/>
            </c:spPr>
          </c:errBars>
          <c:cat>
            <c:strRef>
              <c:f>MOS!$A$3:$A$5</c:f>
              <c:strCache>
                <c:ptCount val="3"/>
                <c:pt idx="0">
                  <c:v>Unchanged  𝐹₀</c:v>
                </c:pt>
                <c:pt idx="1">
                  <c:v>1/2  𝐹₀</c:v>
                </c:pt>
                <c:pt idx="2">
                  <c:v>3/2  𝐹₀</c:v>
                </c:pt>
              </c:strCache>
            </c:strRef>
          </c:cat>
          <c:val>
            <c:numRef>
              <c:f>MOS!$D$3:$D$5</c:f>
              <c:numCache>
                <c:formatCode>0.0</c:formatCode>
                <c:ptCount val="3"/>
                <c:pt idx="0">
                  <c:v>2.2374999999999998</c:v>
                </c:pt>
                <c:pt idx="1">
                  <c:v>2.15625</c:v>
                </c:pt>
                <c:pt idx="2">
                  <c:v>1.9312499999999999</c:v>
                </c:pt>
              </c:numCache>
            </c:numRef>
          </c:val>
          <c:extLst>
            <c:ext xmlns:c16="http://schemas.microsoft.com/office/drawing/2014/chart" uri="{C3380CC4-5D6E-409C-BE32-E72D297353CC}">
              <c16:uniqueId val="{00000002-6DA7-4600-BE93-58AB35C33FA4}"/>
            </c:ext>
          </c:extLst>
        </c:ser>
        <c:ser>
          <c:idx val="3"/>
          <c:order val="3"/>
          <c:tx>
            <c:strRef>
              <c:f>MOS!$E$2</c:f>
              <c:strCache>
                <c:ptCount val="1"/>
                <c:pt idx="0">
                  <c:v>QPNet</c:v>
                </c:pt>
              </c:strCache>
            </c:strRef>
          </c:tx>
          <c:spPr>
            <a:solidFill>
              <a:srgbClr val="F6C6C0"/>
            </a:solidFill>
            <a:ln w="9525" cap="flat" cmpd="sng" algn="ctr">
              <a:solidFill>
                <a:schemeClr val="accent3"/>
              </a:solidFill>
              <a:round/>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cust"/>
            <c:noEndCap val="0"/>
            <c:plus>
              <c:numRef>
                <c:f>MOS!$I$3:$I$5</c:f>
                <c:numCache>
                  <c:formatCode>General</c:formatCode>
                  <c:ptCount val="3"/>
                  <c:pt idx="0">
                    <c:v>0.13671180113520229</c:v>
                  </c:pt>
                  <c:pt idx="1">
                    <c:v>0.16124944539491909</c:v>
                  </c:pt>
                  <c:pt idx="2">
                    <c:v>0.13541822659803099</c:v>
                  </c:pt>
                </c:numCache>
              </c:numRef>
            </c:plus>
            <c:minus>
              <c:numRef>
                <c:f>MOS!$I$3:$I$5</c:f>
                <c:numCache>
                  <c:formatCode>General</c:formatCode>
                  <c:ptCount val="3"/>
                  <c:pt idx="0">
                    <c:v>0.13671180113520229</c:v>
                  </c:pt>
                  <c:pt idx="1">
                    <c:v>0.16124944539491909</c:v>
                  </c:pt>
                  <c:pt idx="2">
                    <c:v>0.13541822659803099</c:v>
                  </c:pt>
                </c:numCache>
              </c:numRef>
            </c:minus>
            <c:spPr>
              <a:noFill/>
              <a:ln w="9525">
                <a:solidFill>
                  <a:schemeClr val="tx1">
                    <a:lumMod val="50000"/>
                    <a:lumOff val="50000"/>
                  </a:schemeClr>
                </a:solidFill>
              </a:ln>
              <a:effectLst/>
            </c:spPr>
          </c:errBars>
          <c:cat>
            <c:strRef>
              <c:f>MOS!$A$3:$A$5</c:f>
              <c:strCache>
                <c:ptCount val="3"/>
                <c:pt idx="0">
                  <c:v>Unchanged  𝐹₀</c:v>
                </c:pt>
                <c:pt idx="1">
                  <c:v>1/2  𝐹₀</c:v>
                </c:pt>
                <c:pt idx="2">
                  <c:v>3/2  𝐹₀</c:v>
                </c:pt>
              </c:strCache>
            </c:strRef>
          </c:cat>
          <c:val>
            <c:numRef>
              <c:f>MOS!$E$3:$E$5</c:f>
              <c:numCache>
                <c:formatCode>0.0</c:formatCode>
                <c:ptCount val="3"/>
                <c:pt idx="0">
                  <c:v>3.9624999999999999</c:v>
                </c:pt>
                <c:pt idx="1">
                  <c:v>3.3937499999999998</c:v>
                </c:pt>
                <c:pt idx="2">
                  <c:v>2.7312500000000002</c:v>
                </c:pt>
              </c:numCache>
            </c:numRef>
          </c:val>
          <c:extLst>
            <c:ext xmlns:c16="http://schemas.microsoft.com/office/drawing/2014/chart" uri="{C3380CC4-5D6E-409C-BE32-E72D297353CC}">
              <c16:uniqueId val="{00000003-6DA7-4600-BE93-58AB35C33FA4}"/>
            </c:ext>
          </c:extLst>
        </c:ser>
        <c:dLbls>
          <c:dLblPos val="inBase"/>
          <c:showLegendKey val="0"/>
          <c:showVal val="1"/>
          <c:showCatName val="0"/>
          <c:showSerName val="0"/>
          <c:showPercent val="0"/>
          <c:showBubbleSize val="0"/>
        </c:dLbls>
        <c:gapWidth val="100"/>
        <c:overlap val="-24"/>
        <c:axId val="312104096"/>
        <c:axId val="312113248"/>
      </c:barChart>
      <c:catAx>
        <c:axId val="312104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crossAx val="312113248"/>
        <c:crosses val="autoZero"/>
        <c:auto val="1"/>
        <c:lblAlgn val="ctr"/>
        <c:lblOffset val="100"/>
        <c:noMultiLvlLbl val="0"/>
      </c:catAx>
      <c:valAx>
        <c:axId val="312113248"/>
        <c:scaling>
          <c:orientation val="minMax"/>
          <c:min val="1"/>
        </c:scaling>
        <c:delete val="0"/>
        <c:axPos val="l"/>
        <c:majorGridlines>
          <c:spPr>
            <a:ln w="9525" cap="flat" cmpd="sng" algn="ctr">
              <a:solidFill>
                <a:schemeClr val="tx1">
                  <a:lumMod val="15000"/>
                  <a:lumOff val="85000"/>
                </a:schemeClr>
              </a:solidFill>
              <a:round/>
            </a:ln>
            <a:effectLst/>
          </c:spPr>
        </c:majorGridlines>
        <c:minorGridlines>
          <c:spPr>
            <a:ln>
              <a:solidFill>
                <a:schemeClr val="tx1">
                  <a:lumMod val="5000"/>
                  <a:lumOff val="95000"/>
                </a:schemeClr>
              </a:solidFill>
            </a:ln>
            <a:effectLst/>
          </c:spPr>
        </c:minorGridlines>
        <c:title>
          <c:tx>
            <c:rich>
              <a:bodyPr rot="-5400000" spcFirstLastPara="1" vertOverflow="ellipsis" vert="horz" wrap="square" anchor="ctr" anchorCtr="1"/>
              <a:lstStyle/>
              <a:p>
                <a:pPr>
                  <a:defRPr sz="1400" b="0" i="0" u="none" strike="noStrike" kern="1200" cap="all"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r>
                  <a:rPr lang="en-US" sz="1400" cap="small" baseline="0"/>
                  <a:t>Mean Opinion Score</a:t>
                </a:r>
                <a:endParaRPr lang="zh-TW" sz="1400" cap="small" baseline="0"/>
              </a:p>
            </c:rich>
          </c:tx>
          <c:overlay val="0"/>
          <c:spPr>
            <a:noFill/>
            <a:ln>
              <a:noFill/>
            </a:ln>
            <a:effectLst/>
          </c:spPr>
          <c:txPr>
            <a:bodyPr rot="-5400000" spcFirstLastPara="1" vertOverflow="ellipsis" vert="horz" wrap="square" anchor="ctr" anchorCtr="1"/>
            <a:lstStyle/>
            <a:p>
              <a:pPr>
                <a:defRPr sz="1400" b="0" i="0" u="none" strike="noStrike" kern="1200" cap="all"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0"/>
        <c:majorTickMark val="none"/>
        <c:minorTickMark val="in"/>
        <c:tickLblPos val="nextTo"/>
        <c:spPr>
          <a:noFill/>
          <a:ln>
            <a:solidFill>
              <a:schemeClr val="bg1">
                <a:lumMod val="65000"/>
              </a:schemeClr>
            </a:solid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crossAx val="312104096"/>
        <c:crosses val="autoZero"/>
        <c:crossBetween val="between"/>
        <c:majorUnit val="1"/>
        <c:min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demo!$B$2</c:f>
              <c:strCache>
                <c:ptCount val="1"/>
                <c:pt idx="0">
                  <c:v>PWG_30</c:v>
                </c:pt>
              </c:strCache>
            </c:strRef>
          </c:tx>
          <c:spPr>
            <a:solidFill>
              <a:schemeClr val="accent1">
                <a:lumMod val="20000"/>
                <a:lumOff val="80000"/>
              </a:schemeClr>
            </a:solidFill>
            <a:ln w="9525" cap="flat" cmpd="sng" algn="ctr">
              <a:solidFill>
                <a:schemeClr val="bg1">
                  <a:lumMod val="65000"/>
                </a:schemeClr>
              </a:solidFill>
              <a:round/>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cust"/>
            <c:noEndCap val="0"/>
            <c:plus>
              <c:numRef>
                <c:f>demo!$F$3:$F$4</c:f>
                <c:numCache>
                  <c:formatCode>General</c:formatCode>
                  <c:ptCount val="2"/>
                  <c:pt idx="0">
                    <c:v>8.1665166022502262</c:v>
                  </c:pt>
                  <c:pt idx="1">
                    <c:v>5.8641332782024129</c:v>
                  </c:pt>
                </c:numCache>
              </c:numRef>
            </c:plus>
            <c:minus>
              <c:numRef>
                <c:f>demo!$F$3:$F$4</c:f>
                <c:numCache>
                  <c:formatCode>General</c:formatCode>
                  <c:ptCount val="2"/>
                  <c:pt idx="0">
                    <c:v>8.1665166022502262</c:v>
                  </c:pt>
                  <c:pt idx="1">
                    <c:v>5.8641332782024129</c:v>
                  </c:pt>
                </c:numCache>
              </c:numRef>
            </c:minus>
            <c:spPr>
              <a:noFill/>
              <a:ln w="9525">
                <a:solidFill>
                  <a:schemeClr val="tx1">
                    <a:lumMod val="50000"/>
                    <a:lumOff val="50000"/>
                  </a:schemeClr>
                </a:solidFill>
              </a:ln>
              <a:effectLst/>
            </c:spPr>
          </c:errBars>
          <c:cat>
            <c:strRef>
              <c:f>demo!$A$3:$A$4</c:f>
              <c:strCache>
                <c:ptCount val="2"/>
                <c:pt idx="0">
                  <c:v>½×𝐹₀</c:v>
                </c:pt>
                <c:pt idx="1">
                  <c:v>2×𝐹₀</c:v>
                </c:pt>
              </c:strCache>
            </c:strRef>
          </c:cat>
          <c:val>
            <c:numRef>
              <c:f>demo!$B$3:$B$4</c:f>
              <c:numCache>
                <c:formatCode>0.0</c:formatCode>
                <c:ptCount val="2"/>
                <c:pt idx="0">
                  <c:v>27.083333333333343</c:v>
                </c:pt>
                <c:pt idx="1">
                  <c:v>20.3125</c:v>
                </c:pt>
              </c:numCache>
            </c:numRef>
          </c:val>
          <c:extLst>
            <c:ext xmlns:c16="http://schemas.microsoft.com/office/drawing/2014/chart" uri="{C3380CC4-5D6E-409C-BE32-E72D297353CC}">
              <c16:uniqueId val="{00000000-6718-4DA1-957B-B5182B78B5C7}"/>
            </c:ext>
          </c:extLst>
        </c:ser>
        <c:ser>
          <c:idx val="1"/>
          <c:order val="1"/>
          <c:tx>
            <c:strRef>
              <c:f>demo!$C$2</c:f>
              <c:strCache>
                <c:ptCount val="1"/>
                <c:pt idx="0">
                  <c:v>QPPWG_20</c:v>
                </c:pt>
              </c:strCache>
            </c:strRef>
          </c:tx>
          <c:spPr>
            <a:solidFill>
              <a:schemeClr val="accent6">
                <a:lumMod val="20000"/>
                <a:lumOff val="80000"/>
              </a:schemeClr>
            </a:solidFill>
            <a:ln w="9525" cap="flat" cmpd="sng" algn="ctr">
              <a:solidFill>
                <a:schemeClr val="bg1">
                  <a:lumMod val="65000"/>
                </a:schemeClr>
              </a:solidFill>
              <a:round/>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cust"/>
            <c:noEndCap val="0"/>
            <c:plus>
              <c:numRef>
                <c:f>demo!$F$3:$F$4</c:f>
                <c:numCache>
                  <c:formatCode>General</c:formatCode>
                  <c:ptCount val="2"/>
                  <c:pt idx="0">
                    <c:v>8.1665166022502262</c:v>
                  </c:pt>
                  <c:pt idx="1">
                    <c:v>5.8641332782024129</c:v>
                  </c:pt>
                </c:numCache>
              </c:numRef>
            </c:plus>
            <c:minus>
              <c:numRef>
                <c:f>demo!$F$3:$F$4</c:f>
                <c:numCache>
                  <c:formatCode>General</c:formatCode>
                  <c:ptCount val="2"/>
                  <c:pt idx="0">
                    <c:v>8.1665166022502262</c:v>
                  </c:pt>
                  <c:pt idx="1">
                    <c:v>5.8641332782024129</c:v>
                  </c:pt>
                </c:numCache>
              </c:numRef>
            </c:minus>
            <c:spPr>
              <a:noFill/>
              <a:ln w="9525">
                <a:solidFill>
                  <a:schemeClr val="tx1">
                    <a:lumMod val="50000"/>
                    <a:lumOff val="50000"/>
                  </a:schemeClr>
                </a:solidFill>
              </a:ln>
              <a:effectLst/>
            </c:spPr>
          </c:errBars>
          <c:cat>
            <c:strRef>
              <c:f>demo!$A$3:$A$4</c:f>
              <c:strCache>
                <c:ptCount val="2"/>
                <c:pt idx="0">
                  <c:v>½×𝐹₀</c:v>
                </c:pt>
                <c:pt idx="1">
                  <c:v>2×𝐹₀</c:v>
                </c:pt>
              </c:strCache>
            </c:strRef>
          </c:cat>
          <c:val>
            <c:numRef>
              <c:f>demo!$C$3:$C$4</c:f>
              <c:numCache>
                <c:formatCode>0.0</c:formatCode>
                <c:ptCount val="2"/>
                <c:pt idx="0">
                  <c:v>72.916666666666657</c:v>
                </c:pt>
                <c:pt idx="1">
                  <c:v>79.6875</c:v>
                </c:pt>
              </c:numCache>
            </c:numRef>
          </c:val>
          <c:extLst>
            <c:ext xmlns:c16="http://schemas.microsoft.com/office/drawing/2014/chart" uri="{C3380CC4-5D6E-409C-BE32-E72D297353CC}">
              <c16:uniqueId val="{00000001-6718-4DA1-957B-B5182B78B5C7}"/>
            </c:ext>
          </c:extLst>
        </c:ser>
        <c:ser>
          <c:idx val="2"/>
          <c:order val="2"/>
          <c:tx>
            <c:strRef>
              <c:f>demo!$D$2</c:f>
              <c:strCache>
                <c:ptCount val="1"/>
                <c:pt idx="0">
                  <c:v>QPNet</c:v>
                </c:pt>
              </c:strCache>
            </c:strRef>
          </c:tx>
          <c:spPr>
            <a:solidFill>
              <a:schemeClr val="accent2">
                <a:lumMod val="40000"/>
                <a:lumOff val="60000"/>
              </a:schemeClr>
            </a:solidFill>
            <a:ln w="9525" cap="flat" cmpd="sng" algn="ctr">
              <a:solidFill>
                <a:schemeClr val="bg1">
                  <a:lumMod val="65000"/>
                </a:schemeClr>
              </a:solidFill>
              <a:round/>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cust"/>
            <c:noEndCap val="0"/>
            <c:plus>
              <c:numRef>
                <c:f>demo!$G$3:$G$4</c:f>
                <c:numCache>
                  <c:formatCode>General</c:formatCode>
                  <c:ptCount val="2"/>
                  <c:pt idx="0">
                    <c:v>7.8831980848914167</c:v>
                  </c:pt>
                  <c:pt idx="1">
                    <c:v>7.3030574516995665</c:v>
                  </c:pt>
                </c:numCache>
              </c:numRef>
            </c:plus>
            <c:minus>
              <c:numRef>
                <c:f>demo!$G$3:$G$4</c:f>
                <c:numCache>
                  <c:formatCode>General</c:formatCode>
                  <c:ptCount val="2"/>
                  <c:pt idx="0">
                    <c:v>7.8831980848914167</c:v>
                  </c:pt>
                  <c:pt idx="1">
                    <c:v>7.3030574516995665</c:v>
                  </c:pt>
                </c:numCache>
              </c:numRef>
            </c:minus>
            <c:spPr>
              <a:noFill/>
              <a:ln w="9525">
                <a:solidFill>
                  <a:schemeClr val="tx1">
                    <a:lumMod val="50000"/>
                    <a:lumOff val="50000"/>
                  </a:schemeClr>
                </a:solidFill>
              </a:ln>
              <a:effectLst/>
            </c:spPr>
          </c:errBars>
          <c:cat>
            <c:strRef>
              <c:f>demo!$A$3:$A$4</c:f>
              <c:strCache>
                <c:ptCount val="2"/>
                <c:pt idx="0">
                  <c:v>½×𝐹₀</c:v>
                </c:pt>
                <c:pt idx="1">
                  <c:v>2×𝐹₀</c:v>
                </c:pt>
              </c:strCache>
            </c:strRef>
          </c:cat>
          <c:val>
            <c:numRef>
              <c:f>demo!$D$3:$D$4</c:f>
              <c:numCache>
                <c:formatCode>0.0</c:formatCode>
                <c:ptCount val="2"/>
                <c:pt idx="0">
                  <c:v>35.416666666666657</c:v>
                </c:pt>
                <c:pt idx="1">
                  <c:v>11.979166666666657</c:v>
                </c:pt>
              </c:numCache>
            </c:numRef>
          </c:val>
          <c:extLst>
            <c:ext xmlns:c16="http://schemas.microsoft.com/office/drawing/2014/chart" uri="{C3380CC4-5D6E-409C-BE32-E72D297353CC}">
              <c16:uniqueId val="{00000002-6718-4DA1-957B-B5182B78B5C7}"/>
            </c:ext>
          </c:extLst>
        </c:ser>
        <c:ser>
          <c:idx val="3"/>
          <c:order val="3"/>
          <c:tx>
            <c:strRef>
              <c:f>demo!$E$2</c:f>
              <c:strCache>
                <c:ptCount val="1"/>
                <c:pt idx="0">
                  <c:v>QPPWG_20</c:v>
                </c:pt>
              </c:strCache>
            </c:strRef>
          </c:tx>
          <c:spPr>
            <a:solidFill>
              <a:schemeClr val="accent6">
                <a:lumMod val="20000"/>
                <a:lumOff val="80000"/>
              </a:schemeClr>
            </a:solidFill>
            <a:ln w="9525" cap="flat" cmpd="sng" algn="ctr">
              <a:solidFill>
                <a:schemeClr val="bg1">
                  <a:lumMod val="65000"/>
                </a:schemeClr>
              </a:solidFill>
              <a:round/>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cust"/>
            <c:noEndCap val="0"/>
            <c:plus>
              <c:numRef>
                <c:f>demo!$G$3:$G$4</c:f>
                <c:numCache>
                  <c:formatCode>General</c:formatCode>
                  <c:ptCount val="2"/>
                  <c:pt idx="0">
                    <c:v>7.8831980848914167</c:v>
                  </c:pt>
                  <c:pt idx="1">
                    <c:v>7.3030574516995665</c:v>
                  </c:pt>
                </c:numCache>
              </c:numRef>
            </c:plus>
            <c:minus>
              <c:numRef>
                <c:f>demo!$G$3:$G$4</c:f>
                <c:numCache>
                  <c:formatCode>General</c:formatCode>
                  <c:ptCount val="2"/>
                  <c:pt idx="0">
                    <c:v>7.8831980848914167</c:v>
                  </c:pt>
                  <c:pt idx="1">
                    <c:v>7.3030574516995665</c:v>
                  </c:pt>
                </c:numCache>
              </c:numRef>
            </c:minus>
            <c:spPr>
              <a:noFill/>
              <a:ln w="9525">
                <a:solidFill>
                  <a:schemeClr val="tx1">
                    <a:lumMod val="50000"/>
                    <a:lumOff val="50000"/>
                  </a:schemeClr>
                </a:solidFill>
              </a:ln>
              <a:effectLst/>
            </c:spPr>
          </c:errBars>
          <c:cat>
            <c:strRef>
              <c:f>demo!$A$3:$A$4</c:f>
              <c:strCache>
                <c:ptCount val="2"/>
                <c:pt idx="0">
                  <c:v>½×𝐹₀</c:v>
                </c:pt>
                <c:pt idx="1">
                  <c:v>2×𝐹₀</c:v>
                </c:pt>
              </c:strCache>
            </c:strRef>
          </c:cat>
          <c:val>
            <c:numRef>
              <c:f>demo!$E$3:$E$4</c:f>
              <c:numCache>
                <c:formatCode>0.0</c:formatCode>
                <c:ptCount val="2"/>
                <c:pt idx="0">
                  <c:v>64.583333333333343</c:v>
                </c:pt>
                <c:pt idx="1">
                  <c:v>88.020833333333343</c:v>
                </c:pt>
              </c:numCache>
            </c:numRef>
          </c:val>
          <c:extLst>
            <c:ext xmlns:c16="http://schemas.microsoft.com/office/drawing/2014/chart" uri="{C3380CC4-5D6E-409C-BE32-E72D297353CC}">
              <c16:uniqueId val="{00000003-6718-4DA1-957B-B5182B78B5C7}"/>
            </c:ext>
          </c:extLst>
        </c:ser>
        <c:dLbls>
          <c:dLblPos val="inBase"/>
          <c:showLegendKey val="0"/>
          <c:showVal val="1"/>
          <c:showCatName val="0"/>
          <c:showSerName val="0"/>
          <c:showPercent val="0"/>
          <c:showBubbleSize val="0"/>
        </c:dLbls>
        <c:gapWidth val="100"/>
        <c:overlap val="-24"/>
        <c:axId val="1270493679"/>
        <c:axId val="1270484527"/>
      </c:barChart>
      <c:catAx>
        <c:axId val="1270493679"/>
        <c:scaling>
          <c:orientation val="minMax"/>
        </c:scaling>
        <c:delete val="0"/>
        <c:axPos val="b"/>
        <c:majorGridlines>
          <c:spPr>
            <a:ln w="9525" cap="flat" cmpd="sng" algn="ctr">
              <a:solidFill>
                <a:schemeClr val="tx1">
                  <a:lumMod val="15000"/>
                  <a:lumOff val="85000"/>
                </a:schemeClr>
              </a:solidFill>
              <a:round/>
            </a:ln>
            <a:effectLst/>
          </c:spPr>
        </c:majorGridlines>
        <c:minorGridlines>
          <c:spPr>
            <a:ln>
              <a:solidFill>
                <a:schemeClr val="bg1">
                  <a:lumMod val="75000"/>
                </a:schemeClr>
              </a:solidFill>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crossAx val="1270484527"/>
        <c:crosses val="autoZero"/>
        <c:auto val="1"/>
        <c:lblAlgn val="ctr"/>
        <c:lblOffset val="100"/>
        <c:noMultiLvlLbl val="0"/>
      </c:catAx>
      <c:valAx>
        <c:axId val="1270484527"/>
        <c:scaling>
          <c:orientation val="minMax"/>
          <c:max val="100"/>
        </c:scaling>
        <c:delete val="0"/>
        <c:axPos val="l"/>
        <c:majorGridlines>
          <c:spPr>
            <a:ln w="9525" cap="flat" cmpd="sng" algn="ctr">
              <a:solidFill>
                <a:schemeClr val="tx1">
                  <a:lumMod val="15000"/>
                  <a:lumOff val="85000"/>
                </a:schemeClr>
              </a:solidFill>
              <a:round/>
            </a:ln>
            <a:effectLst/>
          </c:spPr>
        </c:majorGridlines>
        <c:minorGridlines>
          <c:spPr>
            <a:ln>
              <a:solidFill>
                <a:schemeClr val="tx1">
                  <a:lumMod val="5000"/>
                  <a:lumOff val="95000"/>
                </a:schemeClr>
              </a:solidFill>
            </a:ln>
            <a:effectLst/>
          </c:spPr>
        </c:minorGridlines>
        <c:title>
          <c:tx>
            <c:rich>
              <a:bodyPr rot="-5400000" spcFirstLastPara="1" vertOverflow="ellipsis" vert="horz" wrap="square" anchor="ctr" anchorCtr="1"/>
              <a:lstStyle/>
              <a:p>
                <a:pPr>
                  <a:defRPr sz="1400" b="0" i="0" u="none" strike="noStrike" kern="1200" cap="all"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r>
                  <a:rPr lang="en-US" altLang="zh-TW" sz="1400" cap="small" baseline="0"/>
                  <a:t>Preference Score</a:t>
                </a:r>
                <a:r>
                  <a:rPr lang="en-US" altLang="zh-TW" sz="1400"/>
                  <a:t>(%)</a:t>
                </a:r>
                <a:endParaRPr lang="zh-TW" altLang="en-US" sz="1400"/>
              </a:p>
            </c:rich>
          </c:tx>
          <c:layout>
            <c:manualLayout>
              <c:xMode val="edge"/>
              <c:yMode val="edge"/>
              <c:x val="3.0454462879980628E-2"/>
              <c:y val="9.4553029711220482E-2"/>
            </c:manualLayout>
          </c:layout>
          <c:overlay val="0"/>
          <c:spPr>
            <a:noFill/>
            <a:ln>
              <a:noFill/>
            </a:ln>
            <a:effectLst/>
          </c:spPr>
          <c:txPr>
            <a:bodyPr rot="-5400000" spcFirstLastPara="1" vertOverflow="ellipsis" vert="horz" wrap="square" anchor="ctr" anchorCtr="1"/>
            <a:lstStyle/>
            <a:p>
              <a:pPr>
                <a:defRPr sz="1400" b="0" i="0" u="none" strike="noStrike" kern="1200" cap="all"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in"/>
        <c:minorTickMark val="in"/>
        <c:tickLblPos val="nextTo"/>
        <c:spPr>
          <a:noFill/>
          <a:ln>
            <a:solidFill>
              <a:schemeClr val="bg1">
                <a:lumMod val="65000"/>
              </a:schemeClr>
            </a:solid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crossAx val="1270493679"/>
        <c:crosses val="autoZero"/>
        <c:crossBetween val="between"/>
        <c:majorUnit val="20"/>
        <c:minorUnit val="10"/>
      </c:valAx>
      <c:spPr>
        <a:noFill/>
        <a:ln>
          <a:solidFill>
            <a:schemeClr val="bg1">
              <a:lumMod val="65000"/>
            </a:schemeClr>
          </a:solid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800">
          <a:latin typeface="Times New Roman" panose="02020603050405020304" pitchFamily="18" charset="0"/>
          <a:cs typeface="Times New Roman" panose="02020603050405020304" pitchFamily="18"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92176039119802"/>
          <c:y val="5.8043798553967955E-2"/>
          <c:w val="0.80510852157330404"/>
          <c:h val="0.71894339612026292"/>
        </c:manualLayout>
      </c:layout>
      <c:barChart>
        <c:barDir val="col"/>
        <c:grouping val="clustered"/>
        <c:varyColors val="0"/>
        <c:ser>
          <c:idx val="0"/>
          <c:order val="0"/>
          <c:tx>
            <c:strRef>
              <c:f>XAB!$B$2</c:f>
              <c:strCache>
                <c:ptCount val="1"/>
                <c:pt idx="0">
                  <c:v>WNf</c:v>
                </c:pt>
              </c:strCache>
            </c:strRef>
          </c:tx>
          <c:spPr>
            <a:solidFill>
              <a:schemeClr val="accent1">
                <a:lumMod val="20000"/>
                <a:lumOff val="80000"/>
              </a:schemeClr>
            </a:solidFill>
            <a:ln w="9525" cap="flat" cmpd="sng" algn="ctr">
              <a:solidFill>
                <a:schemeClr val="accent3"/>
              </a:solidFill>
              <a:round/>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cust"/>
            <c:noEndCap val="0"/>
            <c:plus>
              <c:numRef>
                <c:f>XAB!$D$3:$D$5</c:f>
                <c:numCache>
                  <c:formatCode>General</c:formatCode>
                  <c:ptCount val="3"/>
                  <c:pt idx="0">
                    <c:v>10</c:v>
                  </c:pt>
                  <c:pt idx="1">
                    <c:v>8</c:v>
                  </c:pt>
                  <c:pt idx="2">
                    <c:v>8</c:v>
                  </c:pt>
                </c:numCache>
              </c:numRef>
            </c:plus>
            <c:minus>
              <c:numRef>
                <c:f>XAB!$D$3:$D$5</c:f>
                <c:numCache>
                  <c:formatCode>General</c:formatCode>
                  <c:ptCount val="3"/>
                  <c:pt idx="0">
                    <c:v>10</c:v>
                  </c:pt>
                  <c:pt idx="1">
                    <c:v>8</c:v>
                  </c:pt>
                  <c:pt idx="2">
                    <c:v>8</c:v>
                  </c:pt>
                </c:numCache>
              </c:numRef>
            </c:minus>
            <c:spPr>
              <a:noFill/>
              <a:ln w="9525">
                <a:solidFill>
                  <a:schemeClr val="tx1">
                    <a:lumMod val="50000"/>
                    <a:lumOff val="50000"/>
                  </a:schemeClr>
                </a:solidFill>
              </a:ln>
              <a:effectLst/>
            </c:spPr>
          </c:errBars>
          <c:cat>
            <c:strRef>
              <c:f>XAB!$A$3:$A$5</c:f>
              <c:strCache>
                <c:ptCount val="3"/>
                <c:pt idx="0">
                  <c:v>Unchanged  𝐹₀</c:v>
                </c:pt>
                <c:pt idx="1">
                  <c:v>1/2  𝐹₀</c:v>
                </c:pt>
                <c:pt idx="2">
                  <c:v>3/2  𝐹₀</c:v>
                </c:pt>
              </c:strCache>
            </c:strRef>
          </c:cat>
          <c:val>
            <c:numRef>
              <c:f>XAB!$B$3:$B$5</c:f>
              <c:numCache>
                <c:formatCode>General</c:formatCode>
                <c:ptCount val="3"/>
                <c:pt idx="0">
                  <c:v>46</c:v>
                </c:pt>
                <c:pt idx="1">
                  <c:v>24</c:v>
                </c:pt>
                <c:pt idx="2">
                  <c:v>27</c:v>
                </c:pt>
              </c:numCache>
            </c:numRef>
          </c:val>
          <c:extLst>
            <c:ext xmlns:c16="http://schemas.microsoft.com/office/drawing/2014/chart" uri="{C3380CC4-5D6E-409C-BE32-E72D297353CC}">
              <c16:uniqueId val="{00000000-69A7-4C8F-9783-602F824B36A8}"/>
            </c:ext>
          </c:extLst>
        </c:ser>
        <c:ser>
          <c:idx val="1"/>
          <c:order val="1"/>
          <c:tx>
            <c:strRef>
              <c:f>XAB!$C$2</c:f>
              <c:strCache>
                <c:ptCount val="1"/>
                <c:pt idx="0">
                  <c:v>QPNet</c:v>
                </c:pt>
              </c:strCache>
            </c:strRef>
          </c:tx>
          <c:spPr>
            <a:solidFill>
              <a:srgbClr val="F6C6C0"/>
            </a:solidFill>
            <a:ln w="9525" cap="flat" cmpd="sng" algn="ctr">
              <a:solidFill>
                <a:schemeClr val="accent3"/>
              </a:solidFill>
              <a:round/>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cust"/>
            <c:noEndCap val="0"/>
            <c:plus>
              <c:numRef>
                <c:f>XAB!$D$3:$D$5</c:f>
                <c:numCache>
                  <c:formatCode>General</c:formatCode>
                  <c:ptCount val="3"/>
                  <c:pt idx="0">
                    <c:v>10</c:v>
                  </c:pt>
                  <c:pt idx="1">
                    <c:v>8</c:v>
                  </c:pt>
                  <c:pt idx="2">
                    <c:v>8</c:v>
                  </c:pt>
                </c:numCache>
              </c:numRef>
            </c:plus>
            <c:minus>
              <c:numRef>
                <c:f>XAB!$D$3:$D$5</c:f>
                <c:numCache>
                  <c:formatCode>General</c:formatCode>
                  <c:ptCount val="3"/>
                  <c:pt idx="0">
                    <c:v>10</c:v>
                  </c:pt>
                  <c:pt idx="1">
                    <c:v>8</c:v>
                  </c:pt>
                  <c:pt idx="2">
                    <c:v>8</c:v>
                  </c:pt>
                </c:numCache>
              </c:numRef>
            </c:minus>
            <c:spPr>
              <a:noFill/>
              <a:ln w="9525">
                <a:solidFill>
                  <a:schemeClr val="tx1">
                    <a:lumMod val="50000"/>
                    <a:lumOff val="50000"/>
                  </a:schemeClr>
                </a:solidFill>
              </a:ln>
              <a:effectLst/>
            </c:spPr>
          </c:errBars>
          <c:cat>
            <c:strRef>
              <c:f>XAB!$A$3:$A$5</c:f>
              <c:strCache>
                <c:ptCount val="3"/>
                <c:pt idx="0">
                  <c:v>Unchanged  𝐹₀</c:v>
                </c:pt>
                <c:pt idx="1">
                  <c:v>1/2  𝐹₀</c:v>
                </c:pt>
                <c:pt idx="2">
                  <c:v>3/2  𝐹₀</c:v>
                </c:pt>
              </c:strCache>
            </c:strRef>
          </c:cat>
          <c:val>
            <c:numRef>
              <c:f>XAB!$C$3:$C$5</c:f>
              <c:numCache>
                <c:formatCode>General</c:formatCode>
                <c:ptCount val="3"/>
                <c:pt idx="0">
                  <c:v>54</c:v>
                </c:pt>
                <c:pt idx="1">
                  <c:v>76</c:v>
                </c:pt>
                <c:pt idx="2">
                  <c:v>73</c:v>
                </c:pt>
              </c:numCache>
            </c:numRef>
          </c:val>
          <c:extLst>
            <c:ext xmlns:c16="http://schemas.microsoft.com/office/drawing/2014/chart" uri="{C3380CC4-5D6E-409C-BE32-E72D297353CC}">
              <c16:uniqueId val="{00000001-69A7-4C8F-9783-602F824B36A8}"/>
            </c:ext>
          </c:extLst>
        </c:ser>
        <c:dLbls>
          <c:dLblPos val="inBase"/>
          <c:showLegendKey val="0"/>
          <c:showVal val="1"/>
          <c:showCatName val="0"/>
          <c:showSerName val="0"/>
          <c:showPercent val="0"/>
          <c:showBubbleSize val="0"/>
        </c:dLbls>
        <c:gapWidth val="100"/>
        <c:overlap val="-24"/>
        <c:axId val="623885048"/>
        <c:axId val="623885376"/>
      </c:barChart>
      <c:catAx>
        <c:axId val="6238850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crossAx val="623885376"/>
        <c:crosses val="autoZero"/>
        <c:auto val="1"/>
        <c:lblAlgn val="ctr"/>
        <c:lblOffset val="100"/>
        <c:noMultiLvlLbl val="0"/>
      </c:catAx>
      <c:valAx>
        <c:axId val="623885376"/>
        <c:scaling>
          <c:orientation val="minMax"/>
          <c:max val="100"/>
        </c:scaling>
        <c:delete val="0"/>
        <c:axPos val="l"/>
        <c:majorGridlines>
          <c:spPr>
            <a:ln w="9525" cap="flat" cmpd="sng" algn="ctr">
              <a:solidFill>
                <a:schemeClr val="tx1">
                  <a:lumMod val="15000"/>
                  <a:lumOff val="85000"/>
                </a:schemeClr>
              </a:solidFill>
              <a:round/>
            </a:ln>
            <a:effectLst/>
          </c:spPr>
        </c:majorGridlines>
        <c:minorGridlines>
          <c:spPr>
            <a:ln>
              <a:solidFill>
                <a:schemeClr val="tx1">
                  <a:lumMod val="5000"/>
                  <a:lumOff val="95000"/>
                </a:schemeClr>
              </a:solidFill>
            </a:ln>
            <a:effectLst/>
          </c:spPr>
        </c:minorGridlines>
        <c:title>
          <c:tx>
            <c:rich>
              <a:bodyPr rot="-5400000" spcFirstLastPara="1" vertOverflow="ellipsis" vert="horz" wrap="square" anchor="ctr" anchorCtr="1"/>
              <a:lstStyle/>
              <a:p>
                <a:pPr>
                  <a:defRPr sz="1400" b="0" i="0" u="none" strike="noStrike" kern="1200" cap="all"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r>
                  <a:rPr lang="en-US" sz="1400" cap="small" baseline="0"/>
                  <a:t>Preference Score </a:t>
                </a:r>
                <a:r>
                  <a:rPr lang="en-US" sz="1400"/>
                  <a:t>(%)</a:t>
                </a:r>
                <a:endParaRPr lang="zh-TW" sz="1400"/>
              </a:p>
            </c:rich>
          </c:tx>
          <c:overlay val="0"/>
          <c:spPr>
            <a:noFill/>
            <a:ln>
              <a:noFill/>
            </a:ln>
            <a:effectLst/>
          </c:spPr>
          <c:txPr>
            <a:bodyPr rot="-5400000" spcFirstLastPara="1" vertOverflow="ellipsis" vert="horz" wrap="square" anchor="ctr" anchorCtr="1"/>
            <a:lstStyle/>
            <a:p>
              <a:pPr>
                <a:defRPr sz="1400" b="0" i="0" u="none" strike="noStrike" kern="1200" cap="all"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in"/>
        <c:tickLblPos val="nextTo"/>
        <c:spPr>
          <a:noFill/>
          <a:ln>
            <a:solidFill>
              <a:schemeClr val="bg1">
                <a:lumMod val="65000"/>
              </a:schemeClr>
            </a:solid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crossAx val="623885048"/>
        <c:crosses val="autoZero"/>
        <c:crossBetween val="between"/>
        <c:majorUnit val="20"/>
        <c:minorUnit val="10"/>
      </c:valAx>
      <c:spPr>
        <a:noFill/>
        <a:ln>
          <a:solidFill>
            <a:schemeClr val="bg1">
              <a:lumMod val="65000"/>
            </a:schemeClr>
          </a:solidFill>
        </a:ln>
        <a:effectLst/>
      </c:spPr>
    </c:plotArea>
    <c:legend>
      <c:legendPos val="b"/>
      <c:layout>
        <c:manualLayout>
          <c:xMode val="edge"/>
          <c:yMode val="edge"/>
          <c:x val="0.32964518799453252"/>
          <c:y val="0.86609171808733176"/>
          <c:w val="0.49066861752305418"/>
          <c:h val="8.904847763171631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333333333333334E-2"/>
          <c:y val="5.6573431869106003E-2"/>
          <c:w val="0.91111111111111109"/>
          <c:h val="0.72817984600849528"/>
        </c:manualLayout>
      </c:layout>
      <c:barChart>
        <c:barDir val="col"/>
        <c:grouping val="clustered"/>
        <c:varyColors val="0"/>
        <c:ser>
          <c:idx val="0"/>
          <c:order val="0"/>
          <c:tx>
            <c:strRef>
              <c:f>comparison!$C$3</c:f>
              <c:strCache>
                <c:ptCount val="1"/>
                <c:pt idx="0">
                  <c:v>Natural</c:v>
                </c:pt>
              </c:strCache>
            </c:strRef>
          </c:tx>
          <c:spPr>
            <a:solidFill>
              <a:schemeClr val="bg1">
                <a:lumMod val="65000"/>
              </a:schemeClr>
            </a:solidFill>
            <a:ln>
              <a:solidFill>
                <a:schemeClr val="bg1">
                  <a:lumMod val="65000"/>
                </a:schemeClr>
              </a:solidFill>
            </a:ln>
            <a:effectLst/>
          </c:spPr>
          <c:invertIfNegative val="0"/>
          <c:cat>
            <c:strRef>
              <c:f>comparison!$B$4:$B$6</c:f>
              <c:strCache>
                <c:ptCount val="3"/>
                <c:pt idx="0">
                  <c:v>1×𝐹₀</c:v>
                </c:pt>
                <c:pt idx="1">
                  <c:v>½×𝐹₀</c:v>
                </c:pt>
                <c:pt idx="2">
                  <c:v>2×𝐹₀</c:v>
                </c:pt>
              </c:strCache>
            </c:strRef>
          </c:cat>
          <c:val>
            <c:numRef>
              <c:f>comparison!$C$4:$C$6</c:f>
              <c:numCache>
                <c:formatCode>General</c:formatCode>
                <c:ptCount val="3"/>
                <c:pt idx="0" formatCode="0.0">
                  <c:v>4.838541666666667</c:v>
                </c:pt>
              </c:numCache>
            </c:numRef>
          </c:val>
          <c:extLst>
            <c:ext xmlns:c16="http://schemas.microsoft.com/office/drawing/2014/chart" uri="{C3380CC4-5D6E-409C-BE32-E72D297353CC}">
              <c16:uniqueId val="{00000000-C1E0-4B08-AF15-DD5D975A4879}"/>
            </c:ext>
          </c:extLst>
        </c:ser>
        <c:ser>
          <c:idx val="1"/>
          <c:order val="1"/>
          <c:tx>
            <c:strRef>
              <c:f>comparison!$D$3</c:f>
              <c:strCache>
                <c:ptCount val="1"/>
                <c:pt idx="0">
                  <c:v>WORLD</c:v>
                </c:pt>
              </c:strCache>
            </c:strRef>
          </c:tx>
          <c:spPr>
            <a:solidFill>
              <a:schemeClr val="accent3">
                <a:lumMod val="20000"/>
                <a:lumOff val="80000"/>
              </a:schemeClr>
            </a:solidFill>
            <a:ln>
              <a:solidFill>
                <a:schemeClr val="bg1">
                  <a:lumMod val="65000"/>
                </a:schemeClr>
              </a:solidFill>
            </a:ln>
            <a:effectLst/>
          </c:spPr>
          <c:invertIfNegative val="0"/>
          <c:cat>
            <c:strRef>
              <c:f>comparison!$B$4:$B$6</c:f>
              <c:strCache>
                <c:ptCount val="3"/>
                <c:pt idx="0">
                  <c:v>1×𝐹₀</c:v>
                </c:pt>
                <c:pt idx="1">
                  <c:v>½×𝐹₀</c:v>
                </c:pt>
                <c:pt idx="2">
                  <c:v>2×𝐹₀</c:v>
                </c:pt>
              </c:strCache>
            </c:strRef>
          </c:cat>
          <c:val>
            <c:numRef>
              <c:f>comparison!$D$4:$D$6</c:f>
              <c:numCache>
                <c:formatCode>0.0</c:formatCode>
                <c:ptCount val="3"/>
                <c:pt idx="0">
                  <c:v>3.515625</c:v>
                </c:pt>
                <c:pt idx="1">
                  <c:v>2.166666666666667</c:v>
                </c:pt>
                <c:pt idx="2">
                  <c:v>2.9375</c:v>
                </c:pt>
              </c:numCache>
            </c:numRef>
          </c:val>
          <c:extLst>
            <c:ext xmlns:c16="http://schemas.microsoft.com/office/drawing/2014/chart" uri="{C3380CC4-5D6E-409C-BE32-E72D297353CC}">
              <c16:uniqueId val="{00000001-C1E0-4B08-AF15-DD5D975A4879}"/>
            </c:ext>
          </c:extLst>
        </c:ser>
        <c:ser>
          <c:idx val="2"/>
          <c:order val="2"/>
          <c:tx>
            <c:strRef>
              <c:f>comparison!$E$3</c:f>
              <c:strCache>
                <c:ptCount val="1"/>
                <c:pt idx="0">
                  <c:v>WN</c:v>
                </c:pt>
              </c:strCache>
            </c:strRef>
          </c:tx>
          <c:spPr>
            <a:solidFill>
              <a:schemeClr val="accent1">
                <a:lumMod val="60000"/>
                <a:lumOff val="40000"/>
              </a:schemeClr>
            </a:solidFill>
            <a:ln>
              <a:solidFill>
                <a:schemeClr val="bg1">
                  <a:lumMod val="65000"/>
                </a:schemeClr>
              </a:solidFill>
            </a:ln>
            <a:effectLst/>
          </c:spPr>
          <c:invertIfNegative val="0"/>
          <c:cat>
            <c:strRef>
              <c:f>comparison!$B$4:$B$6</c:f>
              <c:strCache>
                <c:ptCount val="3"/>
                <c:pt idx="0">
                  <c:v>1×𝐹₀</c:v>
                </c:pt>
                <c:pt idx="1">
                  <c:v>½×𝐹₀</c:v>
                </c:pt>
                <c:pt idx="2">
                  <c:v>2×𝐹₀</c:v>
                </c:pt>
              </c:strCache>
            </c:strRef>
          </c:cat>
          <c:val>
            <c:numRef>
              <c:f>comparison!$E$4:$E$6</c:f>
              <c:numCache>
                <c:formatCode>General</c:formatCode>
                <c:ptCount val="3"/>
                <c:pt idx="0">
                  <c:v>4.3</c:v>
                </c:pt>
                <c:pt idx="1">
                  <c:v>3.2</c:v>
                </c:pt>
                <c:pt idx="2">
                  <c:v>2.7</c:v>
                </c:pt>
              </c:numCache>
            </c:numRef>
          </c:val>
          <c:extLst>
            <c:ext xmlns:c16="http://schemas.microsoft.com/office/drawing/2014/chart" uri="{C3380CC4-5D6E-409C-BE32-E72D297353CC}">
              <c16:uniqueId val="{00000002-C1E0-4B08-AF15-DD5D975A4879}"/>
            </c:ext>
          </c:extLst>
        </c:ser>
        <c:ser>
          <c:idx val="3"/>
          <c:order val="3"/>
          <c:tx>
            <c:strRef>
              <c:f>comparison!$F$3</c:f>
              <c:strCache>
                <c:ptCount val="1"/>
                <c:pt idx="0">
                  <c:v>QPNet</c:v>
                </c:pt>
              </c:strCache>
            </c:strRef>
          </c:tx>
          <c:spPr>
            <a:solidFill>
              <a:schemeClr val="accent2">
                <a:lumMod val="40000"/>
                <a:lumOff val="60000"/>
              </a:schemeClr>
            </a:solidFill>
            <a:ln>
              <a:solidFill>
                <a:schemeClr val="bg1">
                  <a:lumMod val="65000"/>
                </a:schemeClr>
              </a:solidFill>
            </a:ln>
            <a:effectLst/>
          </c:spPr>
          <c:invertIfNegative val="0"/>
          <c:cat>
            <c:strRef>
              <c:f>comparison!$B$4:$B$6</c:f>
              <c:strCache>
                <c:ptCount val="3"/>
                <c:pt idx="0">
                  <c:v>1×𝐹₀</c:v>
                </c:pt>
                <c:pt idx="1">
                  <c:v>½×𝐹₀</c:v>
                </c:pt>
                <c:pt idx="2">
                  <c:v>2×𝐹₀</c:v>
                </c:pt>
              </c:strCache>
            </c:strRef>
          </c:cat>
          <c:val>
            <c:numRef>
              <c:f>comparison!$F$4:$F$6</c:f>
              <c:numCache>
                <c:formatCode>0.0</c:formatCode>
                <c:ptCount val="3"/>
                <c:pt idx="0">
                  <c:v>4.119791666666667</c:v>
                </c:pt>
                <c:pt idx="1">
                  <c:v>3.265625</c:v>
                </c:pt>
                <c:pt idx="2">
                  <c:v>2.177083333333333</c:v>
                </c:pt>
              </c:numCache>
            </c:numRef>
          </c:val>
          <c:extLst>
            <c:ext xmlns:c16="http://schemas.microsoft.com/office/drawing/2014/chart" uri="{C3380CC4-5D6E-409C-BE32-E72D297353CC}">
              <c16:uniqueId val="{00000003-C1E0-4B08-AF15-DD5D975A4879}"/>
            </c:ext>
          </c:extLst>
        </c:ser>
        <c:ser>
          <c:idx val="4"/>
          <c:order val="4"/>
          <c:tx>
            <c:strRef>
              <c:f>comparison!$G$3</c:f>
              <c:strCache>
                <c:ptCount val="1"/>
                <c:pt idx="0">
                  <c:v>PWG</c:v>
                </c:pt>
              </c:strCache>
            </c:strRef>
          </c:tx>
          <c:spPr>
            <a:solidFill>
              <a:schemeClr val="accent1">
                <a:lumMod val="20000"/>
                <a:lumOff val="80000"/>
              </a:schemeClr>
            </a:solidFill>
            <a:ln>
              <a:solidFill>
                <a:schemeClr val="bg1">
                  <a:lumMod val="65000"/>
                </a:schemeClr>
              </a:solidFill>
            </a:ln>
            <a:effectLst/>
          </c:spPr>
          <c:invertIfNegative val="0"/>
          <c:cat>
            <c:strRef>
              <c:f>comparison!$B$4:$B$6</c:f>
              <c:strCache>
                <c:ptCount val="3"/>
                <c:pt idx="0">
                  <c:v>1×𝐹₀</c:v>
                </c:pt>
                <c:pt idx="1">
                  <c:v>½×𝐹₀</c:v>
                </c:pt>
                <c:pt idx="2">
                  <c:v>2×𝐹₀</c:v>
                </c:pt>
              </c:strCache>
            </c:strRef>
          </c:cat>
          <c:val>
            <c:numRef>
              <c:f>comparison!$G$4:$G$6</c:f>
              <c:numCache>
                <c:formatCode>0.0</c:formatCode>
                <c:ptCount val="3"/>
                <c:pt idx="0">
                  <c:v>4.2</c:v>
                </c:pt>
                <c:pt idx="1">
                  <c:v>2.927083333333333</c:v>
                </c:pt>
                <c:pt idx="2">
                  <c:v>2.463541666666667</c:v>
                </c:pt>
              </c:numCache>
            </c:numRef>
          </c:val>
          <c:extLst>
            <c:ext xmlns:c16="http://schemas.microsoft.com/office/drawing/2014/chart" uri="{C3380CC4-5D6E-409C-BE32-E72D297353CC}">
              <c16:uniqueId val="{00000004-C1E0-4B08-AF15-DD5D975A4879}"/>
            </c:ext>
          </c:extLst>
        </c:ser>
        <c:ser>
          <c:idx val="5"/>
          <c:order val="5"/>
          <c:tx>
            <c:strRef>
              <c:f>comparison!$H$3</c:f>
              <c:strCache>
                <c:ptCount val="1"/>
                <c:pt idx="0">
                  <c:v>QPPWG</c:v>
                </c:pt>
              </c:strCache>
            </c:strRef>
          </c:tx>
          <c:spPr>
            <a:solidFill>
              <a:schemeClr val="accent6">
                <a:lumMod val="20000"/>
                <a:lumOff val="80000"/>
              </a:schemeClr>
            </a:solidFill>
            <a:ln>
              <a:solidFill>
                <a:schemeClr val="bg1">
                  <a:lumMod val="65000"/>
                </a:schemeClr>
              </a:solidFill>
            </a:ln>
            <a:effectLst/>
          </c:spPr>
          <c:invertIfNegative val="0"/>
          <c:cat>
            <c:strRef>
              <c:f>comparison!$B$4:$B$6</c:f>
              <c:strCache>
                <c:ptCount val="3"/>
                <c:pt idx="0">
                  <c:v>1×𝐹₀</c:v>
                </c:pt>
                <c:pt idx="1">
                  <c:v>½×𝐹₀</c:v>
                </c:pt>
                <c:pt idx="2">
                  <c:v>2×𝐹₀</c:v>
                </c:pt>
              </c:strCache>
            </c:strRef>
          </c:cat>
          <c:val>
            <c:numRef>
              <c:f>comparison!$H$4:$H$6</c:f>
              <c:numCache>
                <c:formatCode>0.0</c:formatCode>
                <c:ptCount val="3"/>
                <c:pt idx="0">
                  <c:v>4.130208333333333</c:v>
                </c:pt>
                <c:pt idx="1">
                  <c:v>3.239583333333333</c:v>
                </c:pt>
                <c:pt idx="2">
                  <c:v>2.692708333333333</c:v>
                </c:pt>
              </c:numCache>
            </c:numRef>
          </c:val>
          <c:extLst>
            <c:ext xmlns:c16="http://schemas.microsoft.com/office/drawing/2014/chart" uri="{C3380CC4-5D6E-409C-BE32-E72D297353CC}">
              <c16:uniqueId val="{00000005-C1E0-4B08-AF15-DD5D975A4879}"/>
            </c:ext>
          </c:extLst>
        </c:ser>
        <c:dLbls>
          <c:showLegendKey val="0"/>
          <c:showVal val="0"/>
          <c:showCatName val="0"/>
          <c:showSerName val="0"/>
          <c:showPercent val="0"/>
          <c:showBubbleSize val="0"/>
        </c:dLbls>
        <c:gapWidth val="219"/>
        <c:overlap val="-27"/>
        <c:axId val="2118175488"/>
        <c:axId val="2118172576"/>
      </c:barChart>
      <c:catAx>
        <c:axId val="2118175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18172576"/>
        <c:crosses val="autoZero"/>
        <c:auto val="1"/>
        <c:lblAlgn val="ctr"/>
        <c:lblOffset val="100"/>
        <c:noMultiLvlLbl val="0"/>
      </c:catAx>
      <c:valAx>
        <c:axId val="2118172576"/>
        <c:scaling>
          <c:orientation val="minMax"/>
          <c:max val="5"/>
          <c:min val="1"/>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ltLang="zh-TW" sz="1200">
                    <a:latin typeface="Times New Roman" panose="02020603050405020304" pitchFamily="18" charset="0"/>
                    <a:cs typeface="Times New Roman" panose="02020603050405020304" pitchFamily="18" charset="0"/>
                  </a:rPr>
                  <a:t>Speech quality</a:t>
                </a:r>
                <a:endParaRPr lang="zh-TW" altLang="en-US" sz="1200">
                  <a:latin typeface="Times New Roman" panose="02020603050405020304" pitchFamily="18" charset="0"/>
                  <a:cs typeface="Times New Roman" panose="02020603050405020304" pitchFamily="18" charset="0"/>
                </a:endParaRPr>
              </a:p>
            </c:rich>
          </c:tx>
          <c:layout>
            <c:manualLayout>
              <c:xMode val="edge"/>
              <c:yMode val="edge"/>
              <c:x val="3.333333333333334E-3"/>
              <c:y val="0.2141441222968514"/>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in"/>
        <c:minorTickMark val="none"/>
        <c:tickLblPos val="nextTo"/>
        <c:crossAx val="2118175488"/>
        <c:crosses val="autoZero"/>
        <c:crossBetween val="between"/>
      </c:valAx>
      <c:spPr>
        <a:noFill/>
        <a:ln>
          <a:solidFill>
            <a:schemeClr val="bg1">
              <a:lumMod val="75000"/>
            </a:schemeClr>
          </a:solidFill>
        </a:ln>
        <a:effectLst/>
      </c:spPr>
    </c:plotArea>
    <c:legend>
      <c:legendPos val="b"/>
      <c:layout>
        <c:manualLayout>
          <c:xMode val="edge"/>
          <c:yMode val="edge"/>
          <c:x val="8.4896544181977257E-2"/>
          <c:y val="0.90147435142022803"/>
          <c:w val="0.83020669291338578"/>
          <c:h val="9.852545161265791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B6EC0B-79DB-4260-AA9A-1FB60E7E2553}" type="datetimeFigureOut">
              <a:rPr lang="zh-TW" altLang="en-US" smtClean="0"/>
              <a:t>2021/3/27</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2A9E9-3003-4715-8739-D341CA3E516B}" type="slidenum">
              <a:rPr lang="zh-TW" altLang="en-US" smtClean="0"/>
              <a:t>‹#›</a:t>
            </a:fld>
            <a:endParaRPr lang="zh-TW" altLang="en-US"/>
          </a:p>
        </p:txBody>
      </p:sp>
    </p:spTree>
    <p:extLst>
      <p:ext uri="{BB962C8B-B14F-4D97-AF65-F5344CB8AC3E}">
        <p14:creationId xmlns:p14="http://schemas.microsoft.com/office/powerpoint/2010/main" val="440461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[Opening]</a:t>
            </a:r>
          </a:p>
          <a:p>
            <a:r>
              <a:rPr lang="en-US" sz="1200" kern="1200" dirty="0" smtClean="0">
                <a:solidFill>
                  <a:schemeClr val="tx1"/>
                </a:solidFill>
                <a:effectLst/>
                <a:latin typeface="+mn-lt"/>
                <a:ea typeface="+mn-ea"/>
                <a:cs typeface="+mn-cs"/>
              </a:rPr>
              <a:t>Hello everyone, I’m Wu Yi-</a:t>
            </a:r>
            <a:r>
              <a:rPr lang="en-US" sz="1200" kern="1200" dirty="0" err="1" smtClean="0">
                <a:solidFill>
                  <a:schemeClr val="tx1"/>
                </a:solidFill>
                <a:effectLst/>
                <a:latin typeface="+mn-lt"/>
                <a:ea typeface="+mn-ea"/>
                <a:cs typeface="+mn-cs"/>
              </a:rPr>
              <a:t>Chiao</a:t>
            </a:r>
            <a:r>
              <a:rPr lang="en-US" sz="1200" kern="1200" dirty="0" smtClean="0">
                <a:solidFill>
                  <a:schemeClr val="tx1"/>
                </a:solidFill>
                <a:effectLst/>
                <a:latin typeface="+mn-lt"/>
                <a:ea typeface="+mn-ea"/>
                <a:cs typeface="+mn-cs"/>
              </a:rPr>
              <a:t> from Nagoya University, Japan. Today, I would like to introduce my PhD research,</a:t>
            </a:r>
            <a:r>
              <a:rPr lang="en-US" sz="1200" kern="1200" baseline="0" dirty="0" smtClean="0">
                <a:solidFill>
                  <a:schemeClr val="tx1"/>
                </a:solidFill>
                <a:effectLst/>
                <a:latin typeface="+mn-lt"/>
                <a:ea typeface="+mn-ea"/>
                <a:cs typeface="+mn-cs"/>
              </a:rPr>
              <a:t> Incorporating Prior Knowledge on Speech Production Mechanism into Neural Speech Waveform Generation</a:t>
            </a:r>
            <a:r>
              <a:rPr lang="en-US" sz="1200" kern="1200" dirty="0" smtClean="0">
                <a:solidFill>
                  <a:schemeClr val="tx1"/>
                </a:solidFill>
                <a:effectLst/>
                <a:latin typeface="+mn-lt"/>
                <a:ea typeface="+mn-ea"/>
                <a:cs typeface="+mn-cs"/>
              </a:rPr>
              <a:t>.</a:t>
            </a:r>
            <a:endParaRPr 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0</a:t>
            </a:fld>
            <a:endParaRPr lang="zh-TW" altLang="en-US"/>
          </a:p>
        </p:txBody>
      </p:sp>
    </p:spTree>
    <p:extLst>
      <p:ext uri="{BB962C8B-B14F-4D97-AF65-F5344CB8AC3E}">
        <p14:creationId xmlns:p14="http://schemas.microsoft.com/office/powerpoint/2010/main" val="3094408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[Robustness]</a:t>
            </a:r>
          </a:p>
          <a:p>
            <a:r>
              <a:rPr lang="en-US" sz="1200" kern="1200" dirty="0" smtClean="0">
                <a:solidFill>
                  <a:schemeClr val="tx1"/>
                </a:solidFill>
                <a:effectLst/>
                <a:latin typeface="+mn-lt"/>
                <a:ea typeface="+mn-ea"/>
                <a:cs typeface="+mn-cs"/>
              </a:rPr>
              <a:t>Since the input acoustic features are usually predicted by other models, the unnatural acoustic features usually cause prediction errors of the neural vocoders. Because the neural vocoders directly model speech waveforms, few prediction errors will cause marked discontinuities, which result in significant perceptual quality degradation.</a:t>
            </a:r>
          </a:p>
          <a:p>
            <a:r>
              <a:rPr lang="en-US" sz="1200" kern="1200" dirty="0" smtClean="0">
                <a:solidFill>
                  <a:schemeClr val="tx1"/>
                </a:solidFill>
                <a:effectLst/>
                <a:latin typeface="+mn-lt"/>
                <a:ea typeface="+mn-ea"/>
                <a:cs typeface="+mn-cs"/>
              </a:rPr>
              <a:t>As shown in this figure, there are some unnatural impulses, and we call it a collapsed speech problem. The utterance including collapsed speech is like that.</a:t>
            </a:r>
          </a:p>
          <a:p>
            <a:r>
              <a:rPr lang="en-US" sz="1200" kern="1200" dirty="0" smtClean="0">
                <a:solidFill>
                  <a:schemeClr val="tx1"/>
                </a:solidFill>
                <a:effectLst/>
                <a:latin typeface="+mn-lt"/>
                <a:ea typeface="+mn-ea"/>
                <a:cs typeface="+mn-cs"/>
              </a:rPr>
              <a:t>We can easily find several discontinuous segments in this utterance.</a:t>
            </a:r>
          </a:p>
          <a:p>
            <a:r>
              <a:rPr lang="en-US" sz="1200" kern="1200" dirty="0" smtClean="0">
                <a:solidFill>
                  <a:schemeClr val="tx1"/>
                </a:solidFill>
                <a:effectLst/>
                <a:latin typeface="+mn-lt"/>
                <a:ea typeface="+mn-ea"/>
                <a:cs typeface="+mn-cs"/>
              </a:rPr>
              <a:t>In chapter 4 of my thesis, I propose a waveform domain constraint using the prior knowledge of speech continuity to tackle this collapsed speech problem, and the refined utterance is like that, which is continuous.</a:t>
            </a:r>
          </a:p>
          <a:p>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9</a:t>
            </a:fld>
            <a:endParaRPr lang="zh-TW" altLang="en-US"/>
          </a:p>
        </p:txBody>
      </p:sp>
    </p:spTree>
    <p:extLst>
      <p:ext uri="{BB962C8B-B14F-4D97-AF65-F5344CB8AC3E}">
        <p14:creationId xmlns:p14="http://schemas.microsoft.com/office/powerpoint/2010/main" val="4199165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[Controllability]</a:t>
            </a:r>
          </a:p>
          <a:p>
            <a:r>
              <a:rPr lang="en-US" dirty="0"/>
              <a:t>Furthermore, the data-driven nature without much prior speech knowledge such as speech periodicity and continuity make these vocoders lack the controllability of speech components, which usually causes unexpected output problem.</a:t>
            </a:r>
          </a:p>
          <a:p>
            <a:r>
              <a:rPr lang="en-US" dirty="0"/>
              <a:t>In chapters 5 and 6 of my thesis, I explore the limited pitch controllability problem of </a:t>
            </a:r>
            <a:r>
              <a:rPr lang="en-US" dirty="0" err="1"/>
              <a:t>WaveNet</a:t>
            </a:r>
            <a:r>
              <a:rPr lang="en-US" dirty="0"/>
              <a:t> and PWG.</a:t>
            </a:r>
          </a:p>
          <a:p>
            <a:r>
              <a:rPr lang="en-US" dirty="0"/>
              <a:t>Specifically, if the input fundamental frequency (F0) is not in the observed F0 range of the training data, the pitch of the PWG-generated speech is usually inconsistent with the input F0.</a:t>
            </a:r>
          </a:p>
          <a:p>
            <a:r>
              <a:rPr lang="en-US" dirty="0"/>
              <a:t>Here is an example. First, I play the speech with normal F0.</a:t>
            </a:r>
          </a:p>
          <a:p>
            <a:r>
              <a:rPr lang="en-US" dirty="0"/>
              <a:t>The first utterance is natural speech. The second utterance is PWG-generated. The third utterance is the proposed QPPWG-generated speech. We can find that both PWG- and QPPWG-generated utterances are natural.</a:t>
            </a:r>
          </a:p>
          <a:p>
            <a:r>
              <a:rPr lang="en-US" dirty="0"/>
              <a:t>Secondly, I play the speech with doubled F0. The first utterance is what we expected. The second utterance is PWG-generated. We can find that not only the quality is lower but also the pitch is </a:t>
            </a:r>
            <a:r>
              <a:rPr lang="en-US" dirty="0" smtClean="0"/>
              <a:t>much lower </a:t>
            </a:r>
            <a:r>
              <a:rPr lang="en-US" dirty="0"/>
              <a:t>than </a:t>
            </a:r>
            <a:r>
              <a:rPr lang="en-US" dirty="0" smtClean="0"/>
              <a:t>what we expected</a:t>
            </a:r>
            <a:r>
              <a:rPr lang="en-US" dirty="0"/>
              <a:t>. The third utterance is QPPWG-generated. We can find that although the quality is </a:t>
            </a:r>
            <a:r>
              <a:rPr lang="en-US" dirty="0" smtClean="0"/>
              <a:t>still slightly </a:t>
            </a:r>
            <a:r>
              <a:rPr lang="en-US" dirty="0"/>
              <a:t>lower, the pitch is </a:t>
            </a:r>
            <a:r>
              <a:rPr lang="en-US" dirty="0" smtClean="0"/>
              <a:t>consistent </a:t>
            </a:r>
            <a:r>
              <a:rPr lang="en-US" dirty="0"/>
              <a:t>with what we expected.</a:t>
            </a:r>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10</a:t>
            </a:fld>
            <a:endParaRPr lang="zh-TW" altLang="en-US"/>
          </a:p>
        </p:txBody>
      </p:sp>
    </p:spTree>
    <p:extLst>
      <p:ext uri="{BB962C8B-B14F-4D97-AF65-F5344CB8AC3E}">
        <p14:creationId xmlns:p14="http://schemas.microsoft.com/office/powerpoint/2010/main" val="2391910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[Efficiency]</a:t>
            </a:r>
          </a:p>
          <a:p>
            <a:r>
              <a:rPr lang="en-US" dirty="0"/>
              <a:t>For the practical applications of speech generation, generation efficiency is important.</a:t>
            </a:r>
          </a:p>
          <a:p>
            <a:r>
              <a:rPr lang="en-US" dirty="0"/>
              <a:t>The basic requirement is real-time generation.</a:t>
            </a:r>
          </a:p>
          <a:p>
            <a:r>
              <a:rPr lang="en-US" dirty="0"/>
              <a:t>The advanced requirement is not only real-time but also streaming generation with very low latency.</a:t>
            </a:r>
          </a:p>
          <a:p>
            <a:r>
              <a:rPr lang="en-US" dirty="0"/>
              <a:t>Moreover, the low computation and storage capacity requirements are also essential for mobile devices.</a:t>
            </a:r>
          </a:p>
          <a:p>
            <a:r>
              <a:rPr lang="en-US" dirty="0"/>
              <a:t>In chapter 6 of my thesis, I explore the improvements of PWG, and the proposed QPPWG vocoder only achieves the basic real-time generation.</a:t>
            </a:r>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11</a:t>
            </a:fld>
            <a:endParaRPr lang="zh-TW" altLang="en-US"/>
          </a:p>
        </p:txBody>
      </p:sp>
    </p:spTree>
    <p:extLst>
      <p:ext uri="{BB962C8B-B14F-4D97-AF65-F5344CB8AC3E}">
        <p14:creationId xmlns:p14="http://schemas.microsoft.com/office/powerpoint/2010/main" val="1530643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[LPCDC]</a:t>
            </a:r>
          </a:p>
          <a:p>
            <a:r>
              <a:rPr lang="en-US" dirty="0"/>
              <a:t>After the overview of my thesis, I would like to first introduce the proposed waveform constraint. We take advantage of the speech continuity to constraint the output PMF of </a:t>
            </a:r>
            <a:r>
              <a:rPr lang="en-US" dirty="0" err="1"/>
              <a:t>WaveNet</a:t>
            </a:r>
            <a:r>
              <a:rPr lang="en-US" dirty="0"/>
              <a:t>. Specifically, if we can find a reference without the discontinuous problem, we can extract the continuous relationships among reference samples to guide </a:t>
            </a:r>
            <a:r>
              <a:rPr lang="en-US" dirty="0" err="1"/>
              <a:t>WaveNet</a:t>
            </a:r>
            <a:r>
              <a:rPr lang="en-US" dirty="0"/>
              <a:t> generation.</a:t>
            </a:r>
          </a:p>
          <a:p>
            <a:r>
              <a:rPr lang="en-US" dirty="0"/>
              <a:t>Since the outputs of conventional parametric vocoder such as WORLD are usually stable, we adopt the WORLD-generated speech as the reference.</a:t>
            </a:r>
          </a:p>
          <a:p>
            <a:r>
              <a:rPr lang="en-US" dirty="0"/>
              <a:t>We also adopt the basic linear prediction coding (LPC) </a:t>
            </a:r>
            <a:r>
              <a:rPr lang="en-US" dirty="0" smtClean="0"/>
              <a:t>technique to </a:t>
            </a:r>
            <a:r>
              <a:rPr lang="en-US" dirty="0"/>
              <a:t>extract sample relationships.</a:t>
            </a:r>
          </a:p>
          <a:p>
            <a:r>
              <a:rPr lang="en-US" dirty="0"/>
              <a:t>Since the proposed method is general, adopting other advanced reference and speech coding is possible. </a:t>
            </a:r>
          </a:p>
          <a:p>
            <a:r>
              <a:rPr lang="en-US" dirty="0"/>
              <a:t> </a:t>
            </a:r>
          </a:p>
          <a:p>
            <a:r>
              <a:rPr lang="en-US" dirty="0"/>
              <a:t>After that, we can derive a PMF with a normal distribution. The mean is the LPC predicted value, and the variance is the variance of the prediction errors. We call this PMF an LPC distribution constraint (LPCDC), and the final </a:t>
            </a:r>
            <a:r>
              <a:rPr lang="en-US" dirty="0" smtClean="0"/>
              <a:t>output </a:t>
            </a:r>
            <a:r>
              <a:rPr lang="en-US" dirty="0"/>
              <a:t>is the </a:t>
            </a:r>
            <a:r>
              <a:rPr lang="en-US" dirty="0" err="1"/>
              <a:t>WaveNet</a:t>
            </a:r>
            <a:r>
              <a:rPr lang="en-US" dirty="0"/>
              <a:t>-predicted PMF multiplied by the LPCDC PMF.</a:t>
            </a:r>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12</a:t>
            </a:fld>
            <a:endParaRPr lang="zh-TW" altLang="en-US"/>
          </a:p>
        </p:txBody>
      </p:sp>
    </p:spTree>
    <p:extLst>
      <p:ext uri="{BB962C8B-B14F-4D97-AF65-F5344CB8AC3E}">
        <p14:creationId xmlns:p14="http://schemas.microsoft.com/office/powerpoint/2010/main" val="3506731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[CSSD]</a:t>
            </a:r>
          </a:p>
          <a:p>
            <a:r>
              <a:rPr lang="en-US" dirty="0"/>
              <a:t>However, since the LPC coefficients are extracted from the WORLD-generated speech, the errors will propagate to </a:t>
            </a:r>
            <a:r>
              <a:rPr lang="en-US" dirty="0" err="1"/>
              <a:t>WaveNet</a:t>
            </a:r>
            <a:r>
              <a:rPr lang="en-US" dirty="0"/>
              <a:t> with the LPCDC. The </a:t>
            </a:r>
            <a:r>
              <a:rPr lang="en-US" dirty="0" err="1"/>
              <a:t>oversmoothing</a:t>
            </a:r>
            <a:r>
              <a:rPr lang="en-US" dirty="0"/>
              <a:t> problem of LPC will also degrade the quality of the </a:t>
            </a:r>
            <a:r>
              <a:rPr lang="en-US" dirty="0" err="1"/>
              <a:t>WaveNet</a:t>
            </a:r>
            <a:r>
              <a:rPr lang="en-US" dirty="0"/>
              <a:t>-generated speech.</a:t>
            </a:r>
          </a:p>
          <a:p>
            <a:r>
              <a:rPr lang="en-US" dirty="0"/>
              <a:t>To tackle this problem, because the collapsed speech usually occurs in a few samples, we propose a collapsed speech segment detection, CSSD, technique to segmentally detect the collapsed speech and only apply the LPCDC to the detected segments. This framework restricts the negative effects from LPCDC in very short time slots</a:t>
            </a:r>
            <a:r>
              <a:rPr lang="en-US" dirty="0" smtClean="0"/>
              <a:t>.</a:t>
            </a:r>
          </a:p>
          <a:p>
            <a:endParaRPr lang="en-US" dirty="0"/>
          </a:p>
          <a:p>
            <a:r>
              <a:rPr lang="en-US" dirty="0"/>
              <a:t>As shown in this figure, </a:t>
            </a:r>
            <a:r>
              <a:rPr lang="en-US" dirty="0" err="1"/>
              <a:t>WaveNet</a:t>
            </a:r>
            <a:r>
              <a:rPr lang="en-US" dirty="0"/>
              <a:t> segmentally generates speech based on the input acoustic features, and the generated segments will be checked by the CSSD with the WORLD-generated reference speech. If a collapsed speech is detected in this segment, </a:t>
            </a:r>
            <a:r>
              <a:rPr lang="en-US" dirty="0" err="1"/>
              <a:t>WaveNet</a:t>
            </a:r>
            <a:r>
              <a:rPr lang="en-US" dirty="0"/>
              <a:t> will regenerate this segment with LPCDC.</a:t>
            </a:r>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13</a:t>
            </a:fld>
            <a:endParaRPr lang="zh-TW" altLang="en-US"/>
          </a:p>
        </p:txBody>
      </p:sp>
    </p:spTree>
    <p:extLst>
      <p:ext uri="{BB962C8B-B14F-4D97-AF65-F5344CB8AC3E}">
        <p14:creationId xmlns:p14="http://schemas.microsoft.com/office/powerpoint/2010/main" val="3752726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[MOS]</a:t>
            </a:r>
          </a:p>
          <a:p>
            <a:r>
              <a:rPr lang="en-US" dirty="0"/>
              <a:t>We conducted a subjective mean opinion score evaluation to show the effectiveness of our proposed method.</a:t>
            </a:r>
          </a:p>
          <a:p>
            <a:r>
              <a:rPr lang="en-US" dirty="0"/>
              <a:t>First, we label the generated utterances to divide them into two subsets. One is the collapsed-free set and another one is the collapsed set.</a:t>
            </a:r>
          </a:p>
          <a:p>
            <a:r>
              <a:rPr lang="en-US" dirty="0"/>
              <a:t>According to the MOS results, we can find that the collapsed speech significantly degrades speech quality, and If we only apply LPCDC, the speech quality even becomes worse because of the error propagation. </a:t>
            </a:r>
          </a:p>
          <a:p>
            <a:r>
              <a:rPr lang="en-US" dirty="0"/>
              <a:t>However, if we apply LPCDC with CSSD, the speech quality becomes much better. </a:t>
            </a:r>
          </a:p>
          <a:p>
            <a:r>
              <a:rPr lang="en-US" dirty="0"/>
              <a:t>The subjective results show the effectiveness of our proposed method to detect and suppress the collapsed speech.</a:t>
            </a:r>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14</a:t>
            </a:fld>
            <a:endParaRPr lang="zh-TW" altLang="en-US"/>
          </a:p>
        </p:txBody>
      </p:sp>
    </p:spTree>
    <p:extLst>
      <p:ext uri="{BB962C8B-B14F-4D97-AF65-F5344CB8AC3E}">
        <p14:creationId xmlns:p14="http://schemas.microsoft.com/office/powerpoint/2010/main" val="2594021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[Similarity]</a:t>
            </a:r>
          </a:p>
          <a:p>
            <a:r>
              <a:rPr lang="en-US" dirty="0"/>
              <a:t>We also conducted subjective similarity evaluations.</a:t>
            </a:r>
          </a:p>
          <a:p>
            <a:r>
              <a:rPr lang="en-US" dirty="0"/>
              <a:t>At each trial, we play a target utterance and a generated utterance to a listener and ask the listener whether the two utterances are from the same person or not.</a:t>
            </a:r>
          </a:p>
          <a:p>
            <a:r>
              <a:rPr lang="en-US" dirty="0"/>
              <a:t>There are four choices, the same, maybe the same, maybe different, and different.</a:t>
            </a:r>
          </a:p>
          <a:p>
            <a:r>
              <a:rPr lang="en-US" dirty="0"/>
              <a:t>The similarity score is the summation of the same and maybe the same.</a:t>
            </a:r>
          </a:p>
          <a:p>
            <a:r>
              <a:rPr lang="en-US" dirty="0"/>
              <a:t>According to the results, we can find that </a:t>
            </a:r>
            <a:r>
              <a:rPr lang="en-US" dirty="0" err="1"/>
              <a:t>WaveNet</a:t>
            </a:r>
            <a:r>
              <a:rPr lang="en-US" dirty="0"/>
              <a:t> achieves higher speaker similarity than the conventional WORLD vocoder, and applying the proposed CSSD and LPCDC to </a:t>
            </a:r>
            <a:r>
              <a:rPr lang="en-US" dirty="0" err="1"/>
              <a:t>WaveNet</a:t>
            </a:r>
            <a:r>
              <a:rPr lang="en-US" dirty="0"/>
              <a:t> maintains the same speaker similarity.</a:t>
            </a:r>
          </a:p>
          <a:p>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15</a:t>
            </a:fld>
            <a:endParaRPr lang="zh-TW" altLang="en-US"/>
          </a:p>
        </p:txBody>
      </p:sp>
    </p:spTree>
    <p:extLst>
      <p:ext uri="{BB962C8B-B14F-4D97-AF65-F5344CB8AC3E}">
        <p14:creationId xmlns:p14="http://schemas.microsoft.com/office/powerpoint/2010/main" val="3487253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[DCNN]</a:t>
            </a:r>
          </a:p>
          <a:p>
            <a:r>
              <a:rPr lang="en-US" dirty="0"/>
              <a:t>Before I introduce my second work, I would like to introduce a core technique, dilated CNN (DCNN), of </a:t>
            </a:r>
            <a:r>
              <a:rPr lang="en-US" dirty="0" err="1"/>
              <a:t>WaveNet</a:t>
            </a:r>
            <a:r>
              <a:rPr lang="en-US" dirty="0"/>
              <a:t> and PWG.</a:t>
            </a:r>
          </a:p>
          <a:p>
            <a:r>
              <a:rPr lang="en-US" dirty="0"/>
              <a:t>As we know, a receptive field of a CNN-based model is a region of input space affecting the model output, and the receptive field size is highly related to the model capacity.</a:t>
            </a:r>
          </a:p>
          <a:p>
            <a:r>
              <a:rPr lang="en-US" dirty="0"/>
              <a:t>To efficiently enlarge the receptive field size, both </a:t>
            </a:r>
            <a:r>
              <a:rPr lang="en-US" dirty="0" err="1"/>
              <a:t>WaveNet</a:t>
            </a:r>
            <a:r>
              <a:rPr lang="en-US" dirty="0"/>
              <a:t> and PWG adopt DCNN, which is a convolution with time delays, and the size of time delays is the dilation size.</a:t>
            </a:r>
          </a:p>
          <a:p>
            <a:r>
              <a:rPr lang="en-US" dirty="0"/>
              <a:t>I take a model with three hidden CNN layers and each CNN has a size two kernel as an example.</a:t>
            </a:r>
          </a:p>
          <a:p>
            <a:r>
              <a:rPr lang="en-US" dirty="0"/>
              <a:t>For the first CNN layer, we set the dilation size to one, so the kernel will sample the current input and the first past input.</a:t>
            </a:r>
          </a:p>
          <a:p>
            <a:r>
              <a:rPr lang="en-US" dirty="0"/>
              <a:t>For the second CNN layer, we set the dilation size to two, so the kernel still samples the current input but skips the first past input and samples the second past input.</a:t>
            </a:r>
          </a:p>
          <a:p>
            <a:r>
              <a:rPr lang="en-US" dirty="0"/>
              <a:t>For the third CNN  layer, because the dilation size is four, the kernel samples the current input and the fourth past input.</a:t>
            </a:r>
          </a:p>
          <a:p>
            <a:r>
              <a:rPr lang="en-US" dirty="0"/>
              <a:t>With stacked DCNN layers, the models can efficiently extend the receptive field.</a:t>
            </a:r>
            <a:endParaRPr lang="en-US" altLang="zh-TW" dirty="0" smtClean="0"/>
          </a:p>
          <a:p>
            <a:endParaRPr lang="en-US" altLang="zh-TW"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16</a:t>
            </a:fld>
            <a:endParaRPr lang="zh-TW" altLang="en-US"/>
          </a:p>
        </p:txBody>
      </p:sp>
    </p:spTree>
    <p:extLst>
      <p:ext uri="{BB962C8B-B14F-4D97-AF65-F5344CB8AC3E}">
        <p14:creationId xmlns:p14="http://schemas.microsoft.com/office/powerpoint/2010/main" val="4145456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[PDCNN]</a:t>
            </a:r>
          </a:p>
          <a:p>
            <a:r>
              <a:rPr lang="en-US" dirty="0"/>
              <a:t>However, we know that the main drawback of CNN/DCNN is the fixed geometric structure. </a:t>
            </a:r>
          </a:p>
          <a:p>
            <a:r>
              <a:rPr lang="en-US" dirty="0"/>
              <a:t>Specifically, convolution with a size two kernel can be formulated like this formula. “y” </a:t>
            </a:r>
            <a:r>
              <a:rPr lang="en-US" dirty="0" smtClean="0"/>
              <a:t>denotes feature </a:t>
            </a:r>
            <a:r>
              <a:rPr lang="en-US" dirty="0"/>
              <a:t>map, “</a:t>
            </a:r>
            <a:r>
              <a:rPr lang="en-US" dirty="0" err="1"/>
              <a:t>i</a:t>
            </a:r>
            <a:r>
              <a:rPr lang="en-US" dirty="0"/>
              <a:t>” denotes input, and “o” denotes output. “W^(c)” and “W^(p)” are trainable weight matrices for current and past samples, respectively. “t” is the time index, and “d” is the dilation size. </a:t>
            </a:r>
          </a:p>
          <a:p>
            <a:r>
              <a:rPr lang="en-US" dirty="0"/>
              <a:t>For CNN, “d” is set to one. </a:t>
            </a:r>
          </a:p>
          <a:p>
            <a:r>
              <a:rPr lang="en-US" dirty="0"/>
              <a:t>For DCNN, “d” is pre-defined and time-invariant. </a:t>
            </a:r>
          </a:p>
          <a:p>
            <a:r>
              <a:rPr lang="en-US" dirty="0"/>
              <a:t>To flexibly control network </a:t>
            </a:r>
            <a:r>
              <a:rPr lang="en-US" dirty="0" smtClean="0"/>
              <a:t>architecture </a:t>
            </a:r>
            <a:r>
              <a:rPr lang="en-US" dirty="0"/>
              <a:t>according to input F0, the dilation size “d’” of our proposed PDCNN is pitch-dependent and time-variant. </a:t>
            </a:r>
          </a:p>
          <a:p>
            <a:r>
              <a:rPr lang="en-US" dirty="0"/>
              <a:t>That is, the original dilation size “d” is multiplied by a time-variant pitch-dependent scale “E” to get the dilation size “d’” of PDCNN.</a:t>
            </a:r>
          </a:p>
          <a:p>
            <a:endParaRPr lang="en-US" altLang="zh-TW"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17</a:t>
            </a:fld>
            <a:endParaRPr lang="zh-TW" altLang="en-US"/>
          </a:p>
        </p:txBody>
      </p:sp>
    </p:spTree>
    <p:extLst>
      <p:ext uri="{BB962C8B-B14F-4D97-AF65-F5344CB8AC3E}">
        <p14:creationId xmlns:p14="http://schemas.microsoft.com/office/powerpoint/2010/main" val="2868923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[QP]</a:t>
            </a:r>
          </a:p>
          <a:p>
            <a:r>
              <a:rPr lang="en-US" dirty="0"/>
              <a:t>Since speech has periodic and aperiodic components, we propose a QP structure to simultaneously model them. </a:t>
            </a:r>
          </a:p>
          <a:p>
            <a:r>
              <a:rPr lang="en-US" dirty="0"/>
              <a:t>The QP structure is composed of cascaded fixed and adaptive blocks. </a:t>
            </a:r>
          </a:p>
          <a:p>
            <a:r>
              <a:rPr lang="en-US" dirty="0"/>
              <a:t>The fixed blocks with fixed network architectures adopt DCNNs to model the short-term correlations of aperiodic components. </a:t>
            </a:r>
          </a:p>
          <a:p>
            <a:r>
              <a:rPr lang="en-US" dirty="0"/>
              <a:t>The adaptive blocks adopt PDCNNs to model the long-term correlations of periodic components, and its network architecture is dynamically changed according to the input F0.</a:t>
            </a:r>
            <a:endParaRPr lang="en-US" altLang="zh-TW" baseline="0"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18</a:t>
            </a:fld>
            <a:endParaRPr lang="zh-TW" altLang="en-US"/>
          </a:p>
        </p:txBody>
      </p:sp>
    </p:spTree>
    <p:extLst>
      <p:ext uri="{BB962C8B-B14F-4D97-AF65-F5344CB8AC3E}">
        <p14:creationId xmlns:p14="http://schemas.microsoft.com/office/powerpoint/2010/main" val="230655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[Outline]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my outline.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I will introduce the background knowledge of speech generation</a:t>
            </a:r>
            <a:r>
              <a:rPr lang="en-US" sz="120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Secondly, I will highlight 4 challenges of speech generation.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Thirdly, I will present</a:t>
            </a:r>
            <a:r>
              <a:rPr lang="en-US" sz="1200" kern="1200" dirty="0" smtClean="0">
                <a:solidFill>
                  <a:schemeClr val="tx1"/>
                </a:solidFill>
                <a:effectLst/>
                <a:latin typeface="+mn-lt"/>
                <a:ea typeface="+mn-ea"/>
                <a:cs typeface="+mn-cs"/>
              </a:rPr>
              <a:t> my proposed methods.</a:t>
            </a: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Last, I will give a conclusion.</a:t>
            </a:r>
          </a:p>
          <a:p>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1</a:t>
            </a:fld>
            <a:endParaRPr lang="zh-TW" altLang="en-US"/>
          </a:p>
        </p:txBody>
      </p:sp>
    </p:spTree>
    <p:extLst>
      <p:ext uri="{BB962C8B-B14F-4D97-AF65-F5344CB8AC3E}">
        <p14:creationId xmlns:p14="http://schemas.microsoft.com/office/powerpoint/2010/main" val="1915618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a:t>
            </a:r>
            <a:r>
              <a:rPr lang="en-US" dirty="0" err="1"/>
              <a:t>QPNet</a:t>
            </a:r>
            <a:r>
              <a:rPr lang="en-US" dirty="0"/>
              <a:t>]</a:t>
            </a:r>
          </a:p>
          <a:p>
            <a:r>
              <a:rPr lang="en-US" dirty="0"/>
              <a:t>We first apply the QP structure to the </a:t>
            </a:r>
            <a:r>
              <a:rPr lang="en-US" dirty="0" err="1"/>
              <a:t>WaveNet</a:t>
            </a:r>
            <a:r>
              <a:rPr lang="en-US" dirty="0"/>
              <a:t> vocoder. </a:t>
            </a:r>
          </a:p>
          <a:p>
            <a:r>
              <a:rPr lang="en-US" dirty="0"/>
              <a:t>The block diagram of </a:t>
            </a:r>
            <a:r>
              <a:rPr lang="en-US" dirty="0" err="1"/>
              <a:t>QPNet</a:t>
            </a:r>
            <a:r>
              <a:rPr lang="en-US" dirty="0"/>
              <a:t> is shown in this figure. </a:t>
            </a:r>
          </a:p>
          <a:p>
            <a:r>
              <a:rPr lang="en-US" dirty="0"/>
              <a:t>The main difference from </a:t>
            </a:r>
            <a:r>
              <a:rPr lang="en-US" dirty="0" err="1"/>
              <a:t>WaveNet</a:t>
            </a:r>
            <a:r>
              <a:rPr lang="en-US" dirty="0"/>
              <a:t> is that </a:t>
            </a:r>
            <a:r>
              <a:rPr lang="en-US" dirty="0" err="1"/>
              <a:t>QPNet</a:t>
            </a:r>
            <a:r>
              <a:rPr lang="en-US" dirty="0"/>
              <a:t> replaces several fixed blocks of </a:t>
            </a:r>
            <a:r>
              <a:rPr lang="en-US" dirty="0" err="1"/>
              <a:t>WaveNet</a:t>
            </a:r>
            <a:r>
              <a:rPr lang="en-US" dirty="0"/>
              <a:t> with the proposed adaptive blocks to improve its pitch controllability and modeling efficiency. </a:t>
            </a:r>
          </a:p>
          <a:p>
            <a:r>
              <a:rPr lang="en-US" dirty="0"/>
              <a:t>With the proposed QP structure, </a:t>
            </a:r>
            <a:r>
              <a:rPr lang="en-US" dirty="0" err="1"/>
              <a:t>QPNet</a:t>
            </a:r>
            <a:r>
              <a:rPr lang="en-US" dirty="0"/>
              <a:t> achieves similar speech quality and higher pitch accuracy than </a:t>
            </a:r>
            <a:r>
              <a:rPr lang="en-US" dirty="0" err="1"/>
              <a:t>WaveNet</a:t>
            </a:r>
            <a:r>
              <a:rPr lang="en-US" dirty="0"/>
              <a:t> while the model size is halved of that of </a:t>
            </a:r>
            <a:r>
              <a:rPr lang="en-US" dirty="0" err="1"/>
              <a:t>WaveNet</a:t>
            </a:r>
            <a:r>
              <a:rPr lang="en-US" dirty="0"/>
              <a:t>. However, although the model size is reduced by 50%, it is still large. </a:t>
            </a:r>
          </a:p>
          <a:p>
            <a:r>
              <a:rPr lang="en-US" dirty="0"/>
              <a:t>The large network and AR-mechanism make the generation is still far away from real-time.</a:t>
            </a:r>
          </a:p>
          <a:p>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19</a:t>
            </a:fld>
            <a:endParaRPr lang="zh-TW" altLang="en-US"/>
          </a:p>
        </p:txBody>
      </p:sp>
    </p:spTree>
    <p:extLst>
      <p:ext uri="{BB962C8B-B14F-4D97-AF65-F5344CB8AC3E}">
        <p14:creationId xmlns:p14="http://schemas.microsoft.com/office/powerpoint/2010/main" val="2102322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[QPPWG]</a:t>
            </a:r>
          </a:p>
          <a:p>
            <a:r>
              <a:rPr lang="en-US" dirty="0"/>
              <a:t>Therefore, we apply the QP structure to parallel </a:t>
            </a:r>
            <a:r>
              <a:rPr lang="en-US" dirty="0" err="1"/>
              <a:t>WaveGAN</a:t>
            </a:r>
            <a:r>
              <a:rPr lang="en-US" dirty="0"/>
              <a:t> (PWG), which is a compact and non-AR generative model. Since the discriminator and multi-STFT </a:t>
            </a:r>
            <a:r>
              <a:rPr lang="en-US" dirty="0" smtClean="0"/>
              <a:t>losses </a:t>
            </a:r>
            <a:r>
              <a:rPr lang="en-US" dirty="0"/>
              <a:t>show the effectiveness in PWG training, the proposed QPPWG </a:t>
            </a:r>
            <a:r>
              <a:rPr lang="en-US" dirty="0" smtClean="0"/>
              <a:t>modifies only the </a:t>
            </a:r>
            <a:r>
              <a:rPr lang="en-US" dirty="0"/>
              <a:t>generator. </a:t>
            </a:r>
          </a:p>
          <a:p>
            <a:r>
              <a:rPr lang="en-US" dirty="0"/>
              <a:t>Even if the model size of PWG is only 3% of </a:t>
            </a:r>
            <a:r>
              <a:rPr lang="en-US" dirty="0" err="1"/>
              <a:t>WaveNet</a:t>
            </a:r>
            <a:r>
              <a:rPr lang="en-US" dirty="0"/>
              <a:t>, QPPWG still further reduces 30 % model size of PWG while achieving similar speech quality but higher pitch controllability.</a:t>
            </a:r>
          </a:p>
          <a:p>
            <a:r>
              <a:rPr lang="en-US" dirty="0"/>
              <a:t>On the other hand, compared with </a:t>
            </a:r>
            <a:r>
              <a:rPr lang="en-US" dirty="0" err="1"/>
              <a:t>QPNet</a:t>
            </a:r>
            <a:r>
              <a:rPr lang="en-US" dirty="0"/>
              <a:t>, the main difference of QPPWG is the Non-AR mechanism, Gaussian noise input, raw waveform output, and only 5 % model size.</a:t>
            </a:r>
          </a:p>
          <a:p>
            <a:r>
              <a:rPr lang="en-US" sz="1200" kern="1200" dirty="0" smtClean="0">
                <a:solidFill>
                  <a:schemeClr val="tx1"/>
                </a:solidFill>
                <a:effectLst/>
                <a:latin typeface="+mn-lt"/>
                <a:ea typeface="+mn-ea"/>
                <a:cs typeface="+mn-cs"/>
              </a:rPr>
              <a:t> </a:t>
            </a:r>
          </a:p>
          <a:p>
            <a:endParaRPr lang="en-US" altLang="zh-TW" baseline="0"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20</a:t>
            </a:fld>
            <a:endParaRPr lang="zh-TW" altLang="en-US"/>
          </a:p>
        </p:txBody>
      </p:sp>
    </p:spTree>
    <p:extLst>
      <p:ext uri="{BB962C8B-B14F-4D97-AF65-F5344CB8AC3E}">
        <p14:creationId xmlns:p14="http://schemas.microsoft.com/office/powerpoint/2010/main" val="3728510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[MOS]</a:t>
            </a:r>
          </a:p>
          <a:p>
            <a:r>
              <a:rPr lang="en-US" dirty="0"/>
              <a:t>For speech quality, we </a:t>
            </a:r>
            <a:r>
              <a:rPr lang="en-US" dirty="0" smtClean="0"/>
              <a:t>conducted </a:t>
            </a:r>
            <a:r>
              <a:rPr lang="en-US" dirty="0"/>
              <a:t>MOS tests for normal F0 and scaled F0 scenarios.</a:t>
            </a:r>
          </a:p>
          <a:p>
            <a:r>
              <a:rPr lang="en-US" dirty="0"/>
              <a:t>According to the results, we can find that </a:t>
            </a:r>
            <a:r>
              <a:rPr lang="en-US" dirty="0" err="1"/>
              <a:t>QPNet</a:t>
            </a:r>
            <a:r>
              <a:rPr lang="en-US" dirty="0"/>
              <a:t> and QPPWG respectively outperform the same sized </a:t>
            </a:r>
            <a:r>
              <a:rPr lang="en-US" dirty="0" err="1"/>
              <a:t>WaveNet</a:t>
            </a:r>
            <a:r>
              <a:rPr lang="en-US" dirty="0"/>
              <a:t> and PWG and achieve comparable speech quality to the larger sized </a:t>
            </a:r>
            <a:r>
              <a:rPr lang="en-US" dirty="0" err="1"/>
              <a:t>WaveNet</a:t>
            </a:r>
            <a:r>
              <a:rPr lang="en-US" dirty="0"/>
              <a:t> and PWG in all scenarios.</a:t>
            </a:r>
          </a:p>
          <a:p>
            <a:r>
              <a:rPr lang="en-US" dirty="0"/>
              <a:t>QPPWG even outperforms the 1.5 sized PWG in scaled F0 scenarios.</a:t>
            </a:r>
          </a:p>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21</a:t>
            </a:fld>
            <a:endParaRPr lang="zh-TW" altLang="en-US"/>
          </a:p>
        </p:txBody>
      </p:sp>
    </p:spTree>
    <p:extLst>
      <p:ext uri="{BB962C8B-B14F-4D97-AF65-F5344CB8AC3E}">
        <p14:creationId xmlns:p14="http://schemas.microsoft.com/office/powerpoint/2010/main" val="500087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[ABX]</a:t>
            </a:r>
          </a:p>
          <a:p>
            <a:r>
              <a:rPr lang="en-US" dirty="0"/>
              <a:t>We also conducted ABX tests to evaluate the perceptual pitch accuracy.</a:t>
            </a:r>
          </a:p>
          <a:p>
            <a:r>
              <a:rPr lang="en-US" dirty="0"/>
              <a:t>At each trial, we play a reference utterance and two test utterances and ask the listeners to choose which test utterance’s pitch is more consistent with the reference.</a:t>
            </a:r>
          </a:p>
          <a:p>
            <a:r>
              <a:rPr lang="en-US" dirty="0"/>
              <a:t>Since we don’t have the ground truth of natural speech with scaled F0, we take WORLD-generated speech as the reference.</a:t>
            </a:r>
          </a:p>
          <a:p>
            <a:r>
              <a:rPr lang="en-US" dirty="0"/>
              <a:t>According to the results, we can find that </a:t>
            </a:r>
            <a:r>
              <a:rPr lang="en-US" dirty="0" err="1"/>
              <a:t>QPNet</a:t>
            </a:r>
            <a:r>
              <a:rPr lang="en-US" dirty="0"/>
              <a:t> attains perceptually higher pitch accuracy than </a:t>
            </a:r>
            <a:r>
              <a:rPr lang="en-US" dirty="0" err="1"/>
              <a:t>WaveNet</a:t>
            </a:r>
            <a:r>
              <a:rPr lang="en-US" dirty="0"/>
              <a:t>, and QPPWG also attains perceptually higher pitch accuracy than PWG.</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22</a:t>
            </a:fld>
            <a:endParaRPr lang="zh-TW" altLang="en-US"/>
          </a:p>
        </p:txBody>
      </p:sp>
    </p:spTree>
    <p:extLst>
      <p:ext uri="{BB962C8B-B14F-4D97-AF65-F5344CB8AC3E}">
        <p14:creationId xmlns:p14="http://schemas.microsoft.com/office/powerpoint/2010/main" val="3497855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[RTF]</a:t>
            </a:r>
          </a:p>
          <a:p>
            <a:r>
              <a:rPr lang="en-US" dirty="0"/>
              <a:t>Since our goal is to build a real-time system, we also evaluated generation speed in real-time factor. </a:t>
            </a:r>
          </a:p>
          <a:p>
            <a:r>
              <a:rPr lang="en-US" dirty="0"/>
              <a:t>First, we tested on a CPU with 2.6 GHz and 32 threads. </a:t>
            </a:r>
          </a:p>
          <a:p>
            <a:r>
              <a:rPr lang="en-US" dirty="0"/>
              <a:t>According to the result, we can find that because of the reduced model size, the generation speed of QPPWG is faster than that of the original PWG. </a:t>
            </a:r>
            <a:r>
              <a:rPr lang="en-US" dirty="0" smtClean="0"/>
              <a:t>On the other hand, </a:t>
            </a:r>
            <a:r>
              <a:rPr lang="en-US" dirty="0"/>
              <a:t>when tested on a GPU, because the QP structure degrades the CNN parallelization, the generation speed of QPPWG is slower than the original PWG. </a:t>
            </a:r>
          </a:p>
          <a:p>
            <a:r>
              <a:rPr lang="en-US" dirty="0"/>
              <a:t>However, since the generation is much faster than real-time, the increased time is insignificant.</a:t>
            </a:r>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23</a:t>
            </a:fld>
            <a:endParaRPr lang="zh-TW" altLang="en-US"/>
          </a:p>
        </p:txBody>
      </p:sp>
    </p:spTree>
    <p:extLst>
      <p:ext uri="{BB962C8B-B14F-4D97-AF65-F5344CB8AC3E}">
        <p14:creationId xmlns:p14="http://schemas.microsoft.com/office/powerpoint/2010/main" val="1417288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a:t>
            </a:r>
            <a:r>
              <a:rPr lang="en-US" dirty="0" err="1"/>
              <a:t>QPPWGaf</a:t>
            </a:r>
            <a:r>
              <a:rPr lang="en-US" dirty="0"/>
              <a:t>]</a:t>
            </a:r>
          </a:p>
          <a:p>
            <a:r>
              <a:rPr lang="en-US" dirty="0"/>
              <a:t>To understand the internal generation mechanism, we visualize the intermediate outputs.</a:t>
            </a:r>
          </a:p>
          <a:p>
            <a:r>
              <a:rPr lang="en-US" dirty="0"/>
              <a:t>According to the results, we can find that PWG gradually generates both harmonic and non-harmonic components. </a:t>
            </a:r>
          </a:p>
          <a:p>
            <a:r>
              <a:rPr lang="en-US" dirty="0"/>
              <a:t>However, the QPPWG model with an adaptive-to-fixed order first generates the harmonic components and then the non-harmonic components. </a:t>
            </a:r>
          </a:p>
          <a:p>
            <a:r>
              <a:rPr lang="en-US" dirty="0"/>
              <a:t>That is, the first 10 adaptive blocks focus on modeling pitch-related components and the last 10 fixed blocks focus on modeling spectral-related components.</a:t>
            </a:r>
          </a:p>
          <a:p>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24</a:t>
            </a:fld>
            <a:endParaRPr lang="zh-TW" altLang="en-US"/>
          </a:p>
        </p:txBody>
      </p:sp>
    </p:spTree>
    <p:extLst>
      <p:ext uri="{BB962C8B-B14F-4D97-AF65-F5344CB8AC3E}">
        <p14:creationId xmlns:p14="http://schemas.microsoft.com/office/powerpoint/2010/main" val="36534517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a:t>
            </a:r>
            <a:r>
              <a:rPr lang="en-US" dirty="0" err="1"/>
              <a:t>QPPWGfa</a:t>
            </a:r>
            <a:r>
              <a:rPr lang="en-US" dirty="0"/>
              <a:t>]</a:t>
            </a:r>
          </a:p>
          <a:p>
            <a:r>
              <a:rPr lang="en-US" dirty="0"/>
              <a:t>In contrast to the QPPWG model with an adaptive-to-fixed order, the QPPWG model with a fixed-to-adaptive order first focuses on non-harmonic components and then generates harmonic components. </a:t>
            </a:r>
          </a:p>
          <a:p>
            <a:r>
              <a:rPr lang="en-US" dirty="0"/>
              <a:t>The visualized results confirm our assumption that the adaptive blocks modeling the pitch-related components with long-term dependencies, and the fixed blocks modeling the spectral-related components with short-term dependencies.</a:t>
            </a:r>
            <a:endParaRPr lang="en-US" sz="1200"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25</a:t>
            </a:fld>
            <a:endParaRPr lang="zh-TW" altLang="en-US"/>
          </a:p>
        </p:txBody>
      </p:sp>
    </p:spTree>
    <p:extLst>
      <p:ext uri="{BB962C8B-B14F-4D97-AF65-F5344CB8AC3E}">
        <p14:creationId xmlns:p14="http://schemas.microsoft.com/office/powerpoint/2010/main" val="1585191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[Summary]</a:t>
            </a:r>
          </a:p>
          <a:p>
            <a:r>
              <a:rPr lang="en-US" dirty="0"/>
              <a:t>To summarize, my research first starts with an autoregressive Neural vocoder, </a:t>
            </a:r>
            <a:r>
              <a:rPr lang="en-US" dirty="0" err="1"/>
              <a:t>WaveNet</a:t>
            </a:r>
            <a:r>
              <a:rPr lang="en-US" dirty="0"/>
              <a:t>. </a:t>
            </a:r>
          </a:p>
          <a:p>
            <a:r>
              <a:rPr lang="en-US" dirty="0"/>
              <a:t>Secondly, I propose a waveform constraint to tackle the collapsed speech problem using the prior knowledge of speech continuity. </a:t>
            </a:r>
          </a:p>
          <a:p>
            <a:r>
              <a:rPr lang="en-US" dirty="0"/>
              <a:t>Thirdly, I improve the pitch controllability using the prior knowledge of speech periodicity.</a:t>
            </a:r>
          </a:p>
          <a:p>
            <a:r>
              <a:rPr lang="en-US" dirty="0"/>
              <a:t>Last, to achieve real-time generation, I applied the proposed methods to a non-autoregressive neural vocoder, parallel </a:t>
            </a:r>
            <a:r>
              <a:rPr lang="en-US" dirty="0" err="1"/>
              <a:t>waveGAN</a:t>
            </a:r>
            <a:r>
              <a:rPr lang="en-US" dirty="0"/>
              <a:t>.</a:t>
            </a:r>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26</a:t>
            </a:fld>
            <a:endParaRPr lang="zh-TW" altLang="en-US"/>
          </a:p>
        </p:txBody>
      </p:sp>
    </p:spTree>
    <p:extLst>
      <p:ext uri="{BB962C8B-B14F-4D97-AF65-F5344CB8AC3E}">
        <p14:creationId xmlns:p14="http://schemas.microsoft.com/office/powerpoint/2010/main" val="3401324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a:t>
            </a:r>
            <a:r>
              <a:rPr lang="en-US" dirty="0" err="1"/>
              <a:t>Inprovements</a:t>
            </a:r>
            <a:r>
              <a:rPr lang="en-US" dirty="0"/>
              <a:t>]</a:t>
            </a:r>
          </a:p>
          <a:p>
            <a:r>
              <a:rPr lang="en-US" dirty="0"/>
              <a:t>The proposed waveform constraint including LPCDC and CSSD greatly improve the robustness to distorted acoustic features.</a:t>
            </a:r>
          </a:p>
          <a:p>
            <a:r>
              <a:rPr lang="en-US" dirty="0"/>
              <a:t>The proposed </a:t>
            </a:r>
            <a:r>
              <a:rPr lang="en-US" dirty="0" err="1"/>
              <a:t>QPNet</a:t>
            </a:r>
            <a:r>
              <a:rPr lang="en-US" dirty="0"/>
              <a:t> and QPPWG achieve higher pitch controllability and comparable speech quality </a:t>
            </a:r>
            <a:r>
              <a:rPr lang="en-US" dirty="0" smtClean="0"/>
              <a:t>using </a:t>
            </a:r>
            <a:r>
              <a:rPr lang="en-US" dirty="0"/>
              <a:t>more compact models.</a:t>
            </a:r>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27</a:t>
            </a:fld>
            <a:endParaRPr lang="zh-TW" altLang="en-US"/>
          </a:p>
        </p:txBody>
      </p:sp>
    </p:spTree>
    <p:extLst>
      <p:ext uri="{BB962C8B-B14F-4D97-AF65-F5344CB8AC3E}">
        <p14:creationId xmlns:p14="http://schemas.microsoft.com/office/powerpoint/2010/main" val="4168227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[Conclusion]</a:t>
            </a:r>
          </a:p>
          <a:p>
            <a:r>
              <a:rPr lang="en-US" sz="1200" kern="1200" dirty="0" smtClean="0">
                <a:solidFill>
                  <a:schemeClr val="tx1"/>
                </a:solidFill>
                <a:effectLst/>
                <a:latin typeface="+mn-lt"/>
                <a:ea typeface="+mn-ea"/>
                <a:cs typeface="+mn-cs"/>
              </a:rPr>
              <a:t>The contribution of my research is that we propose a waveform-based constraint to improve the robustness of neural vocoders based on the prior knowledge of speech continuity</a:t>
            </a:r>
          </a:p>
          <a:p>
            <a:r>
              <a:rPr lang="en-US" sz="1200" kern="1200" dirty="0" smtClean="0">
                <a:solidFill>
                  <a:schemeClr val="tx1"/>
                </a:solidFill>
                <a:effectLst/>
                <a:latin typeface="+mn-lt"/>
                <a:ea typeface="+mn-ea"/>
                <a:cs typeface="+mn-cs"/>
              </a:rPr>
              <a:t>We incorporate prior pitch information into neural networks to propose pitch-adaptive models with time-variant network architectures.</a:t>
            </a:r>
          </a:p>
          <a:p>
            <a:r>
              <a:rPr lang="en-US" sz="1200" kern="1200" dirty="0" smtClean="0">
                <a:solidFill>
                  <a:schemeClr val="tx1"/>
                </a:solidFill>
                <a:effectLst/>
                <a:latin typeface="+mn-lt"/>
                <a:ea typeface="+mn-ea"/>
                <a:cs typeface="+mn-cs"/>
              </a:rPr>
              <a:t>The experimental results show the effectiveness of introducing speech knowledge to neural speech waveform generation.</a:t>
            </a:r>
          </a:p>
          <a:p>
            <a:r>
              <a:rPr lang="en-US" sz="1200" kern="1200" dirty="0" smtClean="0">
                <a:solidFill>
                  <a:schemeClr val="tx1"/>
                </a:solidFill>
                <a:effectLst/>
                <a:latin typeface="+mn-lt"/>
                <a:ea typeface="+mn-ea"/>
                <a:cs typeface="+mn-cs"/>
              </a:rPr>
              <a:t>For future work, there are several directions such as streaming generation, execution on mobile devices, and emotional speech generation.</a:t>
            </a:r>
            <a:endParaRPr lang="en-US" altLang="zh-TW"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28</a:t>
            </a:fld>
            <a:endParaRPr lang="zh-TW" altLang="en-US"/>
          </a:p>
        </p:txBody>
      </p:sp>
    </p:spTree>
    <p:extLst>
      <p:ext uri="{BB962C8B-B14F-4D97-AF65-F5344CB8AC3E}">
        <p14:creationId xmlns:p14="http://schemas.microsoft.com/office/powerpoint/2010/main" val="3123698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[Introduction]</a:t>
            </a:r>
          </a:p>
          <a:p>
            <a:r>
              <a:rPr lang="en-US" dirty="0"/>
              <a:t>Speech signals convey much information such as the speaker identity, the content, the environment, and the emotion.</a:t>
            </a:r>
          </a:p>
          <a:p>
            <a:r>
              <a:rPr lang="en-US" dirty="0"/>
              <a:t>Speech generation is a technique to generate speech with the desired information. For example, the speech with a target speaker identity is generated in Voice conversion, the speech with reduced background noise is generated in Noise reduction, and the speech with specific contents is </a:t>
            </a:r>
            <a:r>
              <a:rPr lang="en-US" dirty="0" smtClean="0"/>
              <a:t>generated </a:t>
            </a:r>
            <a:r>
              <a:rPr lang="en-US" dirty="0"/>
              <a:t>in TTS.</a:t>
            </a:r>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2</a:t>
            </a:fld>
            <a:endParaRPr lang="zh-TW" altLang="en-US"/>
          </a:p>
        </p:txBody>
      </p:sp>
    </p:spTree>
    <p:extLst>
      <p:ext uri="{BB962C8B-B14F-4D97-AF65-F5344CB8AC3E}">
        <p14:creationId xmlns:p14="http://schemas.microsoft.com/office/powerpoint/2010/main" val="1665269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[Publication]</a:t>
            </a:r>
          </a:p>
          <a:p>
            <a:r>
              <a:rPr lang="en-US" sz="1200" kern="1200" dirty="0" smtClean="0">
                <a:solidFill>
                  <a:schemeClr val="tx1"/>
                </a:solidFill>
                <a:effectLst/>
                <a:latin typeface="+mn-lt"/>
                <a:ea typeface="+mn-ea"/>
                <a:cs typeface="+mn-cs"/>
              </a:rPr>
              <a:t>The publications related to the research are shown here.</a:t>
            </a:r>
          </a:p>
          <a:p>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29</a:t>
            </a:fld>
            <a:endParaRPr lang="zh-TW" altLang="en-US"/>
          </a:p>
        </p:txBody>
      </p:sp>
    </p:spTree>
    <p:extLst>
      <p:ext uri="{BB962C8B-B14F-4D97-AF65-F5344CB8AC3E}">
        <p14:creationId xmlns:p14="http://schemas.microsoft.com/office/powerpoint/2010/main" val="3728284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[Demo]</a:t>
            </a:r>
          </a:p>
          <a:p>
            <a:r>
              <a:rPr lang="en-US" sz="1200" kern="1200" dirty="0" smtClean="0">
                <a:solidFill>
                  <a:schemeClr val="tx1"/>
                </a:solidFill>
                <a:effectLst/>
                <a:latin typeface="+mn-lt"/>
                <a:ea typeface="+mn-ea"/>
                <a:cs typeface="+mn-cs"/>
              </a:rPr>
              <a:t>The demo link of each work is shown here.</a:t>
            </a:r>
          </a:p>
          <a:p>
            <a:r>
              <a:rPr lang="en-US" sz="1200" kern="1200" dirty="0" smtClean="0">
                <a:solidFill>
                  <a:schemeClr val="tx1"/>
                </a:solidFill>
                <a:effectLst/>
                <a:latin typeface="+mn-lt"/>
                <a:ea typeface="+mn-ea"/>
                <a:cs typeface="+mn-cs"/>
              </a:rPr>
              <a:t>Thanks for your attention.</a:t>
            </a:r>
            <a:endParaRPr 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30</a:t>
            </a:fld>
            <a:endParaRPr lang="zh-TW" altLang="en-US"/>
          </a:p>
        </p:txBody>
      </p:sp>
    </p:spTree>
    <p:extLst>
      <p:ext uri="{BB962C8B-B14F-4D97-AF65-F5344CB8AC3E}">
        <p14:creationId xmlns:p14="http://schemas.microsoft.com/office/powerpoint/2010/main" val="3780711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[Flow]</a:t>
            </a:r>
          </a:p>
          <a:p>
            <a:r>
              <a:rPr lang="en-US" dirty="0"/>
              <a:t>A speech generation flow includes three stages.</a:t>
            </a:r>
          </a:p>
          <a:p>
            <a:r>
              <a:rPr lang="en-US" dirty="0"/>
              <a:t>The first is analysis. The inputs such as source speech in VC and text in TTS are converted into acoustic features.</a:t>
            </a:r>
          </a:p>
          <a:p>
            <a:r>
              <a:rPr lang="en-US" dirty="0"/>
              <a:t>The second is manipulation. The desired information is manipulated by modifying the corresponding speech components of the acoustic features.</a:t>
            </a:r>
          </a:p>
          <a:p>
            <a:r>
              <a:rPr lang="en-US" dirty="0"/>
              <a:t>The last is synthesis. The speech waveforms are generated based on these acoustic features.</a:t>
            </a:r>
          </a:p>
          <a:p>
            <a:r>
              <a:rPr lang="en-US" dirty="0"/>
              <a:t>I focus on the synthesis stage in my Ph.D. research.</a:t>
            </a:r>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3</a:t>
            </a:fld>
            <a:endParaRPr lang="zh-TW" altLang="en-US"/>
          </a:p>
        </p:txBody>
      </p:sp>
    </p:spTree>
    <p:extLst>
      <p:ext uri="{BB962C8B-B14F-4D97-AF65-F5344CB8AC3E}">
        <p14:creationId xmlns:p14="http://schemas.microsoft.com/office/powerpoint/2010/main" val="503628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[Challenge]</a:t>
            </a:r>
          </a:p>
          <a:p>
            <a:r>
              <a:rPr lang="en-US" dirty="0"/>
              <a:t>4 challenges of speech generation are explored in my Ph.D. research.</a:t>
            </a:r>
          </a:p>
          <a:p>
            <a:r>
              <a:rPr lang="en-US" dirty="0"/>
              <a:t>The first is Quality such as the naturalness of the generated speech and its similarity to the target speech.</a:t>
            </a:r>
          </a:p>
          <a:p>
            <a:r>
              <a:rPr lang="en-US" dirty="0"/>
              <a:t>The second is Robustness. Since the </a:t>
            </a:r>
            <a:r>
              <a:rPr lang="en-US" dirty="0" smtClean="0"/>
              <a:t>manipulated </a:t>
            </a:r>
            <a:r>
              <a:rPr lang="en-US" dirty="0"/>
              <a:t>acoustic features usually suffer from distortion, the robustness to the distorted acoustic features is challenging.</a:t>
            </a:r>
          </a:p>
          <a:p>
            <a:r>
              <a:rPr lang="en-US" dirty="0"/>
              <a:t>The third is the flexibility to control each speech component.</a:t>
            </a:r>
          </a:p>
          <a:p>
            <a:r>
              <a:rPr lang="en-US" dirty="0"/>
              <a:t>The last is generation efficiency such as real-time and steaming generation.</a:t>
            </a:r>
          </a:p>
          <a:p>
            <a:r>
              <a:rPr lang="en-US" dirty="0"/>
              <a:t>The proposed techniques in this research focus on Robustness and Controllability.</a:t>
            </a:r>
            <a:endParaRPr lang="en-US" altLang="zh-TW"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4</a:t>
            </a:fld>
            <a:endParaRPr lang="zh-TW" altLang="en-US"/>
          </a:p>
        </p:txBody>
      </p:sp>
    </p:spTree>
    <p:extLst>
      <p:ext uri="{BB962C8B-B14F-4D97-AF65-F5344CB8AC3E}">
        <p14:creationId xmlns:p14="http://schemas.microsoft.com/office/powerpoint/2010/main" val="3540839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[Speech production]</a:t>
            </a:r>
          </a:p>
          <a:p>
            <a:r>
              <a:rPr lang="en-US" dirty="0"/>
              <a:t>Before going through the details of each challenge, I would like to introduce the speech modeling techniques.</a:t>
            </a:r>
          </a:p>
          <a:p>
            <a:r>
              <a:rPr lang="en-US" dirty="0"/>
              <a:t>A vocoder, which means a voice coder, converts speech to acoustic features such as spectral and prosodic features in the analysis stage and generates speech based on these acoustic features in the synthesis stage.</a:t>
            </a:r>
          </a:p>
          <a:p>
            <a:r>
              <a:rPr lang="en-US" dirty="0"/>
              <a:t>The source filter model is one of the most general speech production models, which models the human vocal system with 3 parts.</a:t>
            </a:r>
          </a:p>
          <a:p>
            <a:r>
              <a:rPr lang="en-US" dirty="0"/>
              <a:t>In excitation generation, the voiced excitation signals are generated using vocal fold vibrations, and the unvoiced excitation signals are generated without vocal fold vibrations.</a:t>
            </a:r>
          </a:p>
          <a:p>
            <a:r>
              <a:rPr lang="en-US" dirty="0"/>
              <a:t>In modulation, a time-variant spectral filter models the vocal and nasal tracts resonance. </a:t>
            </a:r>
          </a:p>
          <a:p>
            <a:r>
              <a:rPr lang="en-US" dirty="0"/>
              <a:t>In transmission, a time-invariant high-pass filter is adopted to model the lip </a:t>
            </a:r>
            <a:r>
              <a:rPr lang="en-US" dirty="0" smtClean="0"/>
              <a:t>radiation</a:t>
            </a:r>
            <a:r>
              <a:rPr lang="en-US" altLang="zh-TW" dirty="0" smtClean="0"/>
              <a:t>.</a:t>
            </a:r>
          </a:p>
          <a:p>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5</a:t>
            </a:fld>
            <a:endParaRPr lang="zh-TW" altLang="en-US"/>
          </a:p>
        </p:txBody>
      </p:sp>
    </p:spTree>
    <p:extLst>
      <p:ext uri="{BB962C8B-B14F-4D97-AF65-F5344CB8AC3E}">
        <p14:creationId xmlns:p14="http://schemas.microsoft.com/office/powerpoint/2010/main" val="2575405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[Vocoder]</a:t>
            </a:r>
          </a:p>
          <a:p>
            <a:r>
              <a:rPr lang="en-US" dirty="0"/>
              <a:t>Currently, there are two main vocoder categories, source-filter and unified vocoders. </a:t>
            </a:r>
          </a:p>
          <a:p>
            <a:r>
              <a:rPr lang="en-US" dirty="0"/>
              <a:t>A source-filter vocoder includes an excitation generation module and a resonance filtering module. The inputs are acoustic features and the output is speech waveform. </a:t>
            </a:r>
          </a:p>
          <a:p>
            <a:r>
              <a:rPr lang="en-US" dirty="0"/>
              <a:t>For conventional vocoders, both modules are </a:t>
            </a:r>
            <a:r>
              <a:rPr lang="en-US" dirty="0" smtClean="0"/>
              <a:t>parametric. </a:t>
            </a:r>
            <a:endParaRPr lang="en-US" dirty="0"/>
          </a:p>
          <a:p>
            <a:r>
              <a:rPr lang="en-US" dirty="0"/>
              <a:t>Because of the powerful modeling </a:t>
            </a:r>
            <a:r>
              <a:rPr lang="en-US" dirty="0" smtClean="0"/>
              <a:t>capacity, </a:t>
            </a:r>
            <a:r>
              <a:rPr lang="en-US" dirty="0"/>
              <a:t>the excitation module, the filter modules, or both modules are replaced by neural networks in </a:t>
            </a:r>
            <a:r>
              <a:rPr lang="en-US" dirty="0" smtClean="0"/>
              <a:t>recent work.</a:t>
            </a:r>
            <a:endParaRPr lang="en-US" dirty="0"/>
          </a:p>
          <a:p>
            <a:endParaRPr lang="en-US" dirty="0"/>
          </a:p>
          <a:p>
            <a:r>
              <a:rPr lang="en-US" dirty="0"/>
              <a:t>On the other hand, a unified vocoder directly models speech waveform with a single neural network. The inputs can be acoustic or linguistic features and the output is also speech waveform.</a:t>
            </a:r>
          </a:p>
          <a:p>
            <a:r>
              <a:rPr lang="en-US" dirty="0"/>
              <a:t>In my Ph.D. research, I focus on improving the unified vocoders.</a:t>
            </a:r>
          </a:p>
          <a:p>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6</a:t>
            </a:fld>
            <a:endParaRPr lang="zh-TW" altLang="en-US"/>
          </a:p>
        </p:txBody>
      </p:sp>
    </p:spTree>
    <p:extLst>
      <p:ext uri="{BB962C8B-B14F-4D97-AF65-F5344CB8AC3E}">
        <p14:creationId xmlns:p14="http://schemas.microsoft.com/office/powerpoint/2010/main" val="785783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[Quality]</a:t>
            </a:r>
          </a:p>
          <a:p>
            <a:r>
              <a:rPr lang="en-US" dirty="0"/>
              <a:t>Although conventional parametric vocoders are simple and efficient, the phase and temporal details are usually discarded during the analysis and synthesis, which will cause buzzy noise and unnatural sounds.</a:t>
            </a:r>
          </a:p>
          <a:p>
            <a:r>
              <a:rPr lang="en-US" dirty="0"/>
              <a:t> </a:t>
            </a:r>
          </a:p>
          <a:p>
            <a:r>
              <a:rPr lang="en-US" dirty="0"/>
              <a:t>Recently, many neural vocoders have been proposed to directly model raw waveforms, which model the phase and details well. In my Ph.D. research, I explore the </a:t>
            </a:r>
            <a:r>
              <a:rPr lang="en-US" dirty="0" err="1"/>
              <a:t>WaveNet</a:t>
            </a:r>
            <a:r>
              <a:rPr lang="en-US" dirty="0"/>
              <a:t> and parallel </a:t>
            </a:r>
            <a:r>
              <a:rPr lang="en-US" dirty="0" err="1"/>
              <a:t>WaveGAN</a:t>
            </a:r>
            <a:r>
              <a:rPr lang="en-US" dirty="0"/>
              <a:t> models, which are introduced in chapters 2 and 3 </a:t>
            </a:r>
            <a:r>
              <a:rPr lang="en-US" dirty="0" smtClean="0"/>
              <a:t>of </a:t>
            </a:r>
            <a:r>
              <a:rPr lang="en-US" dirty="0"/>
              <a:t>my thesis.</a:t>
            </a:r>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7</a:t>
            </a:fld>
            <a:endParaRPr lang="zh-TW" altLang="en-US"/>
          </a:p>
        </p:txBody>
      </p:sp>
    </p:spTree>
    <p:extLst>
      <p:ext uri="{BB962C8B-B14F-4D97-AF65-F5344CB8AC3E}">
        <p14:creationId xmlns:p14="http://schemas.microsoft.com/office/powerpoint/2010/main" val="3816420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dirty="0"/>
              <a:t>[WN &amp; PWG]</a:t>
            </a:r>
          </a:p>
          <a:p>
            <a:r>
              <a:rPr lang="en-US" dirty="0" err="1"/>
              <a:t>WaveNet</a:t>
            </a:r>
            <a:r>
              <a:rPr lang="en-US" dirty="0"/>
              <a:t> models the probability distribution of each speech sample conditioned on previous samples and acoustic features h. </a:t>
            </a:r>
          </a:p>
          <a:p>
            <a:r>
              <a:rPr lang="en-US" dirty="0"/>
              <a:t>Parallel </a:t>
            </a:r>
            <a:r>
              <a:rPr lang="en-US" dirty="0" err="1"/>
              <a:t>WaveGAN</a:t>
            </a:r>
            <a:r>
              <a:rPr lang="en-US" dirty="0"/>
              <a:t> (PWG) directly transfers Gaussian noise into speech samples conditioned on acoustic features.</a:t>
            </a:r>
          </a:p>
          <a:p>
            <a:r>
              <a:rPr lang="en-US" dirty="0"/>
              <a:t>The inputs of </a:t>
            </a:r>
            <a:r>
              <a:rPr lang="en-US" dirty="0" err="1"/>
              <a:t>WaveNet</a:t>
            </a:r>
            <a:r>
              <a:rPr lang="en-US" dirty="0"/>
              <a:t> are previous speech samples, and the input of PWG is Gaussian noise.</a:t>
            </a:r>
          </a:p>
          <a:p>
            <a:r>
              <a:rPr lang="en-US" dirty="0"/>
              <a:t>The output of </a:t>
            </a:r>
            <a:r>
              <a:rPr lang="en-US" dirty="0" err="1"/>
              <a:t>WaveNet</a:t>
            </a:r>
            <a:r>
              <a:rPr lang="en-US" dirty="0"/>
              <a:t> is the Probability Mass Function of each sample, and the PWG directly outputs speech samples.</a:t>
            </a:r>
          </a:p>
          <a:p>
            <a:r>
              <a:rPr lang="en-US" dirty="0" err="1"/>
              <a:t>WaveNet</a:t>
            </a:r>
            <a:r>
              <a:rPr lang="en-US" dirty="0"/>
              <a:t> is an autoregressive CNN-based model, and PWG is a non-autoregressive CNN-based model with a GAN structure.</a:t>
            </a:r>
            <a:endParaRPr lang="en-US" altLang="zh-TW"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8</a:t>
            </a:fld>
            <a:endParaRPr lang="zh-TW" altLang="en-US"/>
          </a:p>
        </p:txBody>
      </p:sp>
    </p:spTree>
    <p:extLst>
      <p:ext uri="{BB962C8B-B14F-4D97-AF65-F5344CB8AC3E}">
        <p14:creationId xmlns:p14="http://schemas.microsoft.com/office/powerpoint/2010/main" val="1442500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0C097453-A705-4DBC-9AE5-2FD26C0252BF}" type="datetime1">
              <a:rPr lang="zh-TW" altLang="en-US" smtClean="0"/>
              <a:t>2021/3/27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31319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48D72B59-C38A-40A2-9632-ED4E3F8D3CE4}" type="datetime1">
              <a:rPr lang="zh-TW" altLang="en-US" smtClean="0"/>
              <a:t>2021/3/27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ECD2910-5291-4215-A14B-1E9C42171ABB}" type="slidenum">
              <a:rPr lang="zh-TW" altLang="en-US" smtClean="0"/>
              <a:t>‹#›</a:t>
            </a:fld>
            <a:endParaRPr lang="zh-TW" altLang="en-US"/>
          </a:p>
        </p:txBody>
      </p:sp>
    </p:spTree>
    <p:extLst>
      <p:ext uri="{BB962C8B-B14F-4D97-AF65-F5344CB8AC3E}">
        <p14:creationId xmlns:p14="http://schemas.microsoft.com/office/powerpoint/2010/main" val="1166873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E4BD829E-E131-485A-8D9E-D196E277601A}" type="datetime1">
              <a:rPr lang="zh-TW" altLang="en-US" smtClean="0"/>
              <a:t>2021/3/27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ECD2910-5291-4215-A14B-1E9C42171ABB}" type="slidenum">
              <a:rPr lang="zh-TW" altLang="en-US" smtClean="0"/>
              <a:t>‹#›</a:t>
            </a:fld>
            <a:endParaRPr lang="zh-TW" altLang="en-US"/>
          </a:p>
        </p:txBody>
      </p:sp>
    </p:spTree>
    <p:extLst>
      <p:ext uri="{BB962C8B-B14F-4D97-AF65-F5344CB8AC3E}">
        <p14:creationId xmlns:p14="http://schemas.microsoft.com/office/powerpoint/2010/main" val="3576357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E8E359BD-490D-44F2-B717-49369A4F6A81}" type="datetime1">
              <a:rPr lang="zh-TW" altLang="en-US" smtClean="0"/>
              <a:t>2021/3/27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ECD2910-5291-4215-A14B-1E9C42171ABB}" type="slidenum">
              <a:rPr lang="zh-TW" altLang="en-US" smtClean="0"/>
              <a:pPr/>
              <a:t>‹#›</a:t>
            </a:fld>
            <a:endParaRPr lang="zh-TW" altLang="en-US" dirty="0"/>
          </a:p>
        </p:txBody>
      </p:sp>
    </p:spTree>
    <p:extLst>
      <p:ext uri="{BB962C8B-B14F-4D97-AF65-F5344CB8AC3E}">
        <p14:creationId xmlns:p14="http://schemas.microsoft.com/office/powerpoint/2010/main" val="3447136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fld id="{B7E56463-9C4A-4355-863A-640A540655CB}" type="datetime1">
              <a:rPr lang="zh-TW" altLang="en-US" smtClean="0"/>
              <a:t>2021/3/27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ECD2910-5291-4215-A14B-1E9C42171ABB}" type="slidenum">
              <a:rPr lang="zh-TW" altLang="en-US" smtClean="0"/>
              <a:t>‹#›</a:t>
            </a:fld>
            <a:endParaRPr lang="zh-TW" altLang="en-US"/>
          </a:p>
        </p:txBody>
      </p:sp>
    </p:spTree>
    <p:extLst>
      <p:ext uri="{BB962C8B-B14F-4D97-AF65-F5344CB8AC3E}">
        <p14:creationId xmlns:p14="http://schemas.microsoft.com/office/powerpoint/2010/main" val="1844180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0C23B206-EAD6-45E3-A159-51EB1E48AE15}" type="datetime1">
              <a:rPr lang="zh-TW" altLang="en-US" smtClean="0"/>
              <a:t>2021/3/27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CECD2910-5291-4215-A14B-1E9C42171ABB}" type="slidenum">
              <a:rPr lang="zh-TW" altLang="en-US" smtClean="0"/>
              <a:t>‹#›</a:t>
            </a:fld>
            <a:endParaRPr lang="zh-TW" altLang="en-US"/>
          </a:p>
        </p:txBody>
      </p:sp>
    </p:spTree>
    <p:extLst>
      <p:ext uri="{BB962C8B-B14F-4D97-AF65-F5344CB8AC3E}">
        <p14:creationId xmlns:p14="http://schemas.microsoft.com/office/powerpoint/2010/main" val="288323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E6FBB415-F39F-41E2-8DF1-6EE1E686450B}" type="datetime1">
              <a:rPr lang="zh-TW" altLang="en-US" smtClean="0"/>
              <a:t>2021/3/27</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CECD2910-5291-4215-A14B-1E9C42171ABB}" type="slidenum">
              <a:rPr lang="zh-TW" altLang="en-US" smtClean="0"/>
              <a:t>‹#›</a:t>
            </a:fld>
            <a:endParaRPr lang="zh-TW" altLang="en-US"/>
          </a:p>
        </p:txBody>
      </p:sp>
    </p:spTree>
    <p:extLst>
      <p:ext uri="{BB962C8B-B14F-4D97-AF65-F5344CB8AC3E}">
        <p14:creationId xmlns:p14="http://schemas.microsoft.com/office/powerpoint/2010/main" val="3836505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A4F9866A-80EC-40B2-9470-F517F2E14193}" type="datetime1">
              <a:rPr lang="zh-TW" altLang="en-US" smtClean="0"/>
              <a:t>2021/3/27</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CECD2910-5291-4215-A14B-1E9C42171ABB}" type="slidenum">
              <a:rPr lang="zh-TW" altLang="en-US" smtClean="0"/>
              <a:t>‹#›</a:t>
            </a:fld>
            <a:endParaRPr lang="zh-TW" altLang="en-US"/>
          </a:p>
        </p:txBody>
      </p:sp>
    </p:spTree>
    <p:extLst>
      <p:ext uri="{BB962C8B-B14F-4D97-AF65-F5344CB8AC3E}">
        <p14:creationId xmlns:p14="http://schemas.microsoft.com/office/powerpoint/2010/main" val="3809642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F810D-60FA-441A-B321-DFF531FD20B7}" type="datetime1">
              <a:rPr lang="zh-TW" altLang="en-US" smtClean="0"/>
              <a:t>2021/3/27</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CECD2910-5291-4215-A14B-1E9C42171ABB}" type="slidenum">
              <a:rPr lang="zh-TW" altLang="en-US" smtClean="0"/>
              <a:t>‹#›</a:t>
            </a:fld>
            <a:endParaRPr lang="zh-TW" altLang="en-US"/>
          </a:p>
        </p:txBody>
      </p:sp>
    </p:spTree>
    <p:extLst>
      <p:ext uri="{BB962C8B-B14F-4D97-AF65-F5344CB8AC3E}">
        <p14:creationId xmlns:p14="http://schemas.microsoft.com/office/powerpoint/2010/main" val="1707975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5DDB8D6E-2362-4882-8450-86FDD6BA8424}" type="datetime1">
              <a:rPr lang="zh-TW" altLang="en-US" smtClean="0"/>
              <a:t>2021/3/27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CECD2910-5291-4215-A14B-1E9C42171ABB}" type="slidenum">
              <a:rPr lang="zh-TW" altLang="en-US" smtClean="0"/>
              <a:t>‹#›</a:t>
            </a:fld>
            <a:endParaRPr lang="zh-TW" altLang="en-US"/>
          </a:p>
        </p:txBody>
      </p:sp>
    </p:spTree>
    <p:extLst>
      <p:ext uri="{BB962C8B-B14F-4D97-AF65-F5344CB8AC3E}">
        <p14:creationId xmlns:p14="http://schemas.microsoft.com/office/powerpoint/2010/main" val="2216087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DBF0A8E5-A9BB-4CF2-9DCF-EAA45EEFA751}" type="datetime1">
              <a:rPr lang="zh-TW" altLang="en-US" smtClean="0"/>
              <a:t>2021/3/27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CECD2910-5291-4215-A14B-1E9C42171ABB}" type="slidenum">
              <a:rPr lang="zh-TW" altLang="en-US" smtClean="0"/>
              <a:t>‹#›</a:t>
            </a:fld>
            <a:endParaRPr lang="zh-TW" altLang="en-US"/>
          </a:p>
        </p:txBody>
      </p:sp>
    </p:spTree>
    <p:extLst>
      <p:ext uri="{BB962C8B-B14F-4D97-AF65-F5344CB8AC3E}">
        <p14:creationId xmlns:p14="http://schemas.microsoft.com/office/powerpoint/2010/main" val="2816399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92963-013B-48EB-83C9-12B4EA2F63C6}" type="datetime1">
              <a:rPr lang="zh-TW" altLang="en-US" smtClean="0"/>
              <a:t>2021/3/27</a:t>
            </a:fld>
            <a:endParaRPr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CD2910-5291-4215-A14B-1E9C42171ABB}" type="slidenum">
              <a:rPr lang="zh-TW" altLang="en-US" smtClean="0"/>
              <a:t>‹#›</a:t>
            </a:fld>
            <a:endParaRPr lang="zh-TW" altLang="en-US"/>
          </a:p>
        </p:txBody>
      </p:sp>
    </p:spTree>
    <p:extLst>
      <p:ext uri="{BB962C8B-B14F-4D97-AF65-F5344CB8AC3E}">
        <p14:creationId xmlns:p14="http://schemas.microsoft.com/office/powerpoint/2010/main" val="36658281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wav"/><Relationship Id="rId7" Type="http://schemas.openxmlformats.org/officeDocument/2006/relationships/image" Target="../media/image1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0.xml"/><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2.wav"/><Relationship Id="rId9" Type="http://schemas.openxmlformats.org/officeDocument/2006/relationships/image" Target="../media/image5.emf"/></Relationships>
</file>

<file path=ppt/slides/_rels/slide11.xml.rels><?xml version="1.0" encoding="UTF-8" standalone="yes"?>
<Relationships xmlns="http://schemas.openxmlformats.org/package/2006/relationships"><Relationship Id="rId8" Type="http://schemas.openxmlformats.org/officeDocument/2006/relationships/audio" Target="../media/media6.wav"/><Relationship Id="rId13" Type="http://schemas.openxmlformats.org/officeDocument/2006/relationships/image" Target="../media/image5.emf"/><Relationship Id="rId3" Type="http://schemas.microsoft.com/office/2007/relationships/media" Target="../media/media4.wav"/><Relationship Id="rId7" Type="http://schemas.microsoft.com/office/2007/relationships/media" Target="../media/media6.wav"/><Relationship Id="rId12" Type="http://schemas.openxmlformats.org/officeDocument/2006/relationships/notesSlide" Target="../notesSlides/notesSlide11.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media5.wav"/><Relationship Id="rId11" Type="http://schemas.openxmlformats.org/officeDocument/2006/relationships/slideLayout" Target="../slideLayouts/slideLayout2.xml"/><Relationship Id="rId5" Type="http://schemas.microsoft.com/office/2007/relationships/media" Target="../media/media5.wav"/><Relationship Id="rId10" Type="http://schemas.openxmlformats.org/officeDocument/2006/relationships/audio" Target="../media/media7.wav"/><Relationship Id="rId4" Type="http://schemas.openxmlformats.org/officeDocument/2006/relationships/audio" Target="../media/media4.wav"/><Relationship Id="rId9" Type="http://schemas.microsoft.com/office/2007/relationships/media" Target="../media/media7.wav"/><Relationship Id="rId1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4.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3.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2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bigpon.github.io/QuasiPeriodicWaveNet_demo/"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bigpon.github.io/LpcConstrainedWaveNet_dem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71170" y="1558629"/>
            <a:ext cx="9841728" cy="2615929"/>
          </a:xfrm>
        </p:spPr>
        <p:txBody>
          <a:bodyPr anchor="ctr">
            <a:noAutofit/>
          </a:bodyPr>
          <a:lstStyle/>
          <a:p>
            <a:pPr>
              <a:spcBef>
                <a:spcPts val="0"/>
              </a:spcBef>
            </a:pPr>
            <a:r>
              <a:rPr lang="en-US" altLang="ja-JP" sz="4000" b="1" dirty="0"/>
              <a:t>Incorporating Prior Knowledge on Speech Production Mechanism into Neural Speech Waveform </a:t>
            </a:r>
            <a:r>
              <a:rPr lang="en-US" altLang="ja-JP" sz="4000" b="1" dirty="0" smtClean="0"/>
              <a:t>Generation</a:t>
            </a:r>
            <a:r>
              <a:rPr lang="en-US" altLang="ja-JP" sz="4200" b="1" dirty="0"/>
              <a:t/>
            </a:r>
            <a:br>
              <a:rPr lang="en-US" altLang="ja-JP" sz="4200" b="1" dirty="0"/>
            </a:br>
            <a:r>
              <a:rPr lang="en-US" altLang="ja-JP" sz="1800" b="1" dirty="0"/>
              <a:t>  </a:t>
            </a:r>
            <a:r>
              <a:rPr lang="en-US" altLang="ja-JP" sz="3600" b="1" dirty="0"/>
              <a:t/>
            </a:r>
            <a:br>
              <a:rPr lang="en-US" altLang="ja-JP" sz="3600" b="1" dirty="0"/>
            </a:br>
            <a:r>
              <a:rPr lang="ja-JP" altLang="en-US" sz="2000" b="1" dirty="0"/>
              <a:t>深層音声波形生成における音声生成過程に関する事前知識の導入</a:t>
            </a:r>
            <a:endParaRPr kumimoji="1" lang="ja-JP" altLang="en-US" sz="2000" b="1" dirty="0"/>
          </a:p>
        </p:txBody>
      </p:sp>
      <p:sp>
        <p:nvSpPr>
          <p:cNvPr id="3" name="サブタイトル 2"/>
          <p:cNvSpPr>
            <a:spLocks noGrp="1"/>
          </p:cNvSpPr>
          <p:nvPr>
            <p:ph type="subTitle" idx="1"/>
          </p:nvPr>
        </p:nvSpPr>
        <p:spPr>
          <a:xfrm>
            <a:off x="2340104" y="4174558"/>
            <a:ext cx="7503861" cy="2035036"/>
          </a:xfrm>
        </p:spPr>
        <p:txBody>
          <a:bodyPr anchor="ctr">
            <a:noAutofit/>
          </a:bodyPr>
          <a:lstStyle/>
          <a:p>
            <a:r>
              <a:rPr kumimoji="1" lang="en-US" altLang="ja-JP" sz="2000" b="1" dirty="0">
                <a:latin typeface="Century Gothic" panose="020B0502020202020204" pitchFamily="34" charset="0"/>
              </a:rPr>
              <a:t>Yi-</a:t>
            </a:r>
            <a:r>
              <a:rPr kumimoji="1" lang="en-US" altLang="ja-JP" sz="2000" b="1" dirty="0" err="1">
                <a:latin typeface="Century Gothic" panose="020B0502020202020204" pitchFamily="34" charset="0"/>
              </a:rPr>
              <a:t>Chiao</a:t>
            </a:r>
            <a:r>
              <a:rPr kumimoji="1" lang="en-US" altLang="ja-JP" sz="2000" b="1" dirty="0">
                <a:latin typeface="Century Gothic" panose="020B0502020202020204" pitchFamily="34" charset="0"/>
              </a:rPr>
              <a:t> Wu</a:t>
            </a:r>
          </a:p>
          <a:p>
            <a:pPr>
              <a:lnSpc>
                <a:spcPct val="120000"/>
              </a:lnSpc>
            </a:pPr>
            <a:r>
              <a:rPr kumimoji="1" lang="en-US" altLang="ja-JP" sz="2000" b="1" dirty="0">
                <a:latin typeface="Century Gothic" panose="020B0502020202020204" pitchFamily="34" charset="0"/>
              </a:rPr>
              <a:t>Toda Lab, Nagoya University, Japan</a:t>
            </a:r>
          </a:p>
        </p:txBody>
      </p:sp>
      <p:pic>
        <p:nvPicPr>
          <p:cNvPr id="8" name="Picture 2" descr="https://upload.wikimedia.org/wikipedia/en/0/0e/Logo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3965" y="5288271"/>
            <a:ext cx="1344120" cy="921323"/>
          </a:xfrm>
          <a:prstGeom prst="rect">
            <a:avLst/>
          </a:prstGeom>
          <a:noFill/>
          <a:extLst>
            <a:ext uri="{909E8E84-426E-40DD-AFC4-6F175D3DCCD1}">
              <a14:hiddenFill xmlns:a14="http://schemas.microsoft.com/office/drawing/2010/main">
                <a:solidFill>
                  <a:srgbClr val="FFFFFF"/>
                </a:solidFill>
              </a14:hiddenFill>
            </a:ext>
          </a:extLst>
        </p:spPr>
      </p:pic>
      <p:sp>
        <p:nvSpPr>
          <p:cNvPr id="9" name="サブタイトル 2"/>
          <p:cNvSpPr txBox="1">
            <a:spLocks/>
          </p:cNvSpPr>
          <p:nvPr/>
        </p:nvSpPr>
        <p:spPr>
          <a:xfrm>
            <a:off x="8434316" y="825601"/>
            <a:ext cx="2753769" cy="352349"/>
          </a:xfrm>
          <a:prstGeom prst="rect">
            <a:avLst/>
          </a:prstGeom>
          <a:effectLst/>
        </p:spPr>
        <p:txBody>
          <a:bodyPr vert="horz" lIns="91440" tIns="45720" rIns="91440" bIns="45720" rtlCol="0" anchor="ctr">
            <a:noAutofit/>
          </a:bodyPr>
          <a:lstStyle>
            <a:lvl1pPr marL="0" indent="0" algn="ctr" defTabSz="457200" rtl="0" eaLnBrk="1" latinLnBrk="0" hangingPunct="1">
              <a:spcBef>
                <a:spcPct val="20000"/>
              </a:spcBef>
              <a:spcAft>
                <a:spcPts val="600"/>
              </a:spcAft>
              <a:buClr>
                <a:schemeClr val="tx2"/>
              </a:buClr>
              <a:buSzPct val="70000"/>
              <a:buFont typeface="Wingdings 2" charset="2"/>
              <a:buNone/>
              <a:defRPr kumimoji="1"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kumimoji="1"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kumimoji="1"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kumimoji="1"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kumimoji="1"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kumimoji="1"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kumimoji="1"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kumimoji="1"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kumimoji="1"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algn="r">
              <a:lnSpc>
                <a:spcPct val="150000"/>
              </a:lnSpc>
            </a:pPr>
            <a:r>
              <a:rPr lang="en-US" altLang="ja-JP" sz="1800" dirty="0" smtClean="0">
                <a:ln>
                  <a:noFill/>
                </a:ln>
                <a:effectLst/>
                <a:latin typeface="Century Gothic" panose="020B0502020202020204" pitchFamily="34" charset="0"/>
              </a:rPr>
              <a:t>[2021/2/18]</a:t>
            </a:r>
            <a:endParaRPr lang="ja-JP" altLang="en-US" sz="1800" dirty="0">
              <a:ln>
                <a:noFill/>
              </a:ln>
              <a:effectLst/>
              <a:latin typeface="Century Gothic" panose="020B0502020202020204" pitchFamily="34" charset="0"/>
            </a:endParaRPr>
          </a:p>
        </p:txBody>
      </p:sp>
    </p:spTree>
    <p:extLst>
      <p:ext uri="{BB962C8B-B14F-4D97-AF65-F5344CB8AC3E}">
        <p14:creationId xmlns:p14="http://schemas.microsoft.com/office/powerpoint/2010/main" val="423757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0623" y="4849091"/>
            <a:ext cx="3282062" cy="1488854"/>
          </a:xfrm>
          <a:prstGeom prst="rect">
            <a:avLst/>
          </a:prstGeom>
          <a:ln>
            <a:solidFill>
              <a:schemeClr val="tx1">
                <a:lumMod val="50000"/>
                <a:lumOff val="50000"/>
              </a:schemeClr>
            </a:solidFill>
          </a:ln>
        </p:spPr>
      </p:pic>
      <p:pic>
        <p:nvPicPr>
          <p:cNvPr id="8" name="圖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4906" y="4849091"/>
            <a:ext cx="3295499" cy="1488854"/>
          </a:xfrm>
          <a:prstGeom prst="rect">
            <a:avLst/>
          </a:prstGeom>
          <a:ln>
            <a:solidFill>
              <a:schemeClr val="tx1">
                <a:lumMod val="50000"/>
                <a:lumOff val="50000"/>
              </a:schemeClr>
            </a:solidFill>
          </a:ln>
        </p:spPr>
      </p:pic>
      <p:pic>
        <p:nvPicPr>
          <p:cNvPr id="17" name="圖片 16"/>
          <p:cNvPicPr>
            <a:picLocks noChangeAspect="1"/>
          </p:cNvPicPr>
          <p:nvPr/>
        </p:nvPicPr>
        <p:blipFill>
          <a:blip r:embed="rId9"/>
          <a:stretch>
            <a:fillRect/>
          </a:stretch>
        </p:blipFill>
        <p:spPr>
          <a:xfrm>
            <a:off x="6607968" y="1825625"/>
            <a:ext cx="5213408" cy="3023466"/>
          </a:xfrm>
          <a:prstGeom prst="rect">
            <a:avLst/>
          </a:prstGeom>
        </p:spPr>
      </p:pic>
      <p:sp>
        <p:nvSpPr>
          <p:cNvPr id="2" name="標題 1"/>
          <p:cNvSpPr>
            <a:spLocks noGrp="1"/>
          </p:cNvSpPr>
          <p:nvPr>
            <p:ph type="title"/>
          </p:nvPr>
        </p:nvSpPr>
        <p:spPr/>
        <p:txBody>
          <a:bodyPr/>
          <a:lstStyle/>
          <a:p>
            <a:pPr algn="ctr"/>
            <a:r>
              <a:rPr lang="en-US" altLang="zh-TW" b="1" dirty="0" smtClean="0">
                <a:latin typeface="+mn-lt"/>
              </a:rPr>
              <a:t>Robustness</a:t>
            </a:r>
            <a:endParaRPr lang="zh-TW" altLang="en-US" b="1" dirty="0">
              <a:latin typeface="+mn-lt"/>
            </a:endParaRPr>
          </a:p>
        </p:txBody>
      </p:sp>
      <p:sp>
        <p:nvSpPr>
          <p:cNvPr id="3" name="內容版面配置區 2"/>
          <p:cNvSpPr>
            <a:spLocks noGrp="1"/>
          </p:cNvSpPr>
          <p:nvPr>
            <p:ph idx="1"/>
          </p:nvPr>
        </p:nvSpPr>
        <p:spPr>
          <a:xfrm>
            <a:off x="838200" y="1825625"/>
            <a:ext cx="5819454" cy="4351338"/>
          </a:xfrm>
        </p:spPr>
        <p:txBody>
          <a:bodyPr>
            <a:normAutofit/>
          </a:bodyPr>
          <a:lstStyle/>
          <a:p>
            <a:r>
              <a:rPr lang="en-US" altLang="zh-TW" dirty="0" smtClean="0"/>
              <a:t>Distorted acoustic features</a:t>
            </a:r>
            <a:endParaRPr lang="en-US" altLang="zh-TW" b="1" dirty="0"/>
          </a:p>
          <a:p>
            <a:pPr lvl="1"/>
            <a:r>
              <a:rPr lang="en-US" altLang="zh-TW" dirty="0" smtClean="0"/>
              <a:t>Prediction </a:t>
            </a:r>
            <a:r>
              <a:rPr lang="en-US" altLang="zh-TW" dirty="0"/>
              <a:t>errors </a:t>
            </a:r>
            <a:r>
              <a:rPr lang="en-US" altLang="zh-TW" dirty="0" smtClean="0"/>
              <a:t>of NN-vocoders</a:t>
            </a:r>
            <a:endParaRPr lang="en-US" altLang="zh-TW" dirty="0"/>
          </a:p>
          <a:p>
            <a:r>
              <a:rPr lang="en-US" altLang="zh-TW" dirty="0"/>
              <a:t>Directly modeling speech waveform</a:t>
            </a:r>
          </a:p>
          <a:p>
            <a:pPr lvl="1"/>
            <a:r>
              <a:rPr lang="en-US" altLang="zh-TW" dirty="0"/>
              <a:t>Few prediction errors cause markedly </a:t>
            </a:r>
            <a:r>
              <a:rPr lang="en-US" altLang="zh-TW" b="1" dirty="0" smtClean="0">
                <a:solidFill>
                  <a:srgbClr val="C00000"/>
                </a:solidFill>
              </a:rPr>
              <a:t>discontinuity</a:t>
            </a:r>
            <a:endParaRPr lang="en-US" altLang="zh-TW" dirty="0"/>
          </a:p>
          <a:p>
            <a:pPr lvl="1"/>
            <a:r>
              <a:rPr lang="en-US" altLang="zh-TW" dirty="0"/>
              <a:t>Significant perceptual degradation</a:t>
            </a:r>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9</a:t>
            </a:fld>
            <a:endParaRPr lang="zh-TW" altLang="en-US"/>
          </a:p>
        </p:txBody>
      </p:sp>
      <p:sp>
        <p:nvSpPr>
          <p:cNvPr id="9" name="矩形 8"/>
          <p:cNvSpPr/>
          <p:nvPr/>
        </p:nvSpPr>
        <p:spPr>
          <a:xfrm>
            <a:off x="9258300" y="2833688"/>
            <a:ext cx="2424113" cy="1833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p:cNvSpPr/>
          <p:nvPr/>
        </p:nvSpPr>
        <p:spPr>
          <a:xfrm>
            <a:off x="8072438" y="2833689"/>
            <a:ext cx="1046898" cy="1833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a:off x="1295160" y="4343235"/>
            <a:ext cx="1423916" cy="461665"/>
          </a:xfrm>
          <a:prstGeom prst="rect">
            <a:avLst/>
          </a:prstGeom>
          <a:noFill/>
        </p:spPr>
        <p:txBody>
          <a:bodyPr wrap="none" lIns="91440" tIns="45720" rIns="91440" bIns="45720">
            <a:spAutoFit/>
          </a:bodyPr>
          <a:lstStyle/>
          <a:p>
            <a:pPr algn="ctr"/>
            <a:r>
              <a:rPr lang="en-US" altLang="zh-TW" sz="2400" b="1" dirty="0">
                <a:ln w="0"/>
                <a:solidFill>
                  <a:srgbClr val="0070C0"/>
                </a:solidFill>
              </a:rPr>
              <a:t>Collapsed</a:t>
            </a:r>
            <a:endParaRPr lang="zh-TW" altLang="en-US" sz="2400" b="1" dirty="0">
              <a:ln w="0"/>
              <a:solidFill>
                <a:srgbClr val="0070C0"/>
              </a:solidFill>
            </a:endParaRPr>
          </a:p>
        </p:txBody>
      </p:sp>
      <p:sp>
        <p:nvSpPr>
          <p:cNvPr id="12" name="矩形 11"/>
          <p:cNvSpPr/>
          <p:nvPr/>
        </p:nvSpPr>
        <p:spPr>
          <a:xfrm>
            <a:off x="5458927" y="4343718"/>
            <a:ext cx="1160184" cy="461665"/>
          </a:xfrm>
          <a:prstGeom prst="rect">
            <a:avLst/>
          </a:prstGeom>
          <a:noFill/>
        </p:spPr>
        <p:txBody>
          <a:bodyPr wrap="square" lIns="91440" tIns="45720" rIns="91440" bIns="45720">
            <a:spAutoFit/>
          </a:bodyPr>
          <a:lstStyle/>
          <a:p>
            <a:r>
              <a:rPr lang="en-US" altLang="zh-TW" sz="2400" b="1" dirty="0">
                <a:ln w="0"/>
              </a:rPr>
              <a:t>Refined</a:t>
            </a:r>
            <a:endParaRPr lang="zh-TW" altLang="en-US" sz="2400" b="1" dirty="0">
              <a:ln w="0"/>
            </a:endParaRPr>
          </a:p>
        </p:txBody>
      </p:sp>
      <p:sp>
        <p:nvSpPr>
          <p:cNvPr id="15" name="向右箭號 14"/>
          <p:cNvSpPr/>
          <p:nvPr/>
        </p:nvSpPr>
        <p:spPr>
          <a:xfrm>
            <a:off x="4877936" y="5352482"/>
            <a:ext cx="515155" cy="43788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矩形 15"/>
          <p:cNvSpPr/>
          <p:nvPr/>
        </p:nvSpPr>
        <p:spPr>
          <a:xfrm>
            <a:off x="1909244" y="4849092"/>
            <a:ext cx="167128" cy="148885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矩形 18"/>
          <p:cNvSpPr/>
          <p:nvPr/>
        </p:nvSpPr>
        <p:spPr>
          <a:xfrm>
            <a:off x="3811540" y="4849091"/>
            <a:ext cx="172395" cy="150725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CL_300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753840" y="4849091"/>
            <a:ext cx="304800" cy="304800"/>
          </a:xfrm>
          <a:prstGeom prst="rect">
            <a:avLst/>
          </a:prstGeom>
        </p:spPr>
      </p:pic>
      <p:pic>
        <p:nvPicPr>
          <p:cNvPr id="22" name="P_3001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927201" y="4849091"/>
            <a:ext cx="304800" cy="304800"/>
          </a:xfrm>
          <a:prstGeom prst="rect">
            <a:avLst/>
          </a:prstGeom>
        </p:spPr>
      </p:pic>
      <p:sp>
        <p:nvSpPr>
          <p:cNvPr id="23" name="矩形 22"/>
          <p:cNvSpPr/>
          <p:nvPr/>
        </p:nvSpPr>
        <p:spPr>
          <a:xfrm>
            <a:off x="2923195" y="4849091"/>
            <a:ext cx="167128" cy="148885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261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3556" fill="hold"/>
                                        <p:tgtEl>
                                          <p:spTgt spid="21"/>
                                        </p:tgtEl>
                                      </p:cBhvr>
                                    </p:cmd>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355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1"/>
                </p:tgtEl>
              </p:cMediaNode>
            </p:audio>
            <p:audio>
              <p:cMediaNode vol="80000">
                <p:cTn id="50" fill="hold" display="0">
                  <p:stCondLst>
                    <p:cond delay="indefinite"/>
                  </p:stCondLst>
                  <p:endCondLst>
                    <p:cond evt="onStopAudio" delay="0">
                      <p:tgtEl>
                        <p:sldTgt/>
                      </p:tgtEl>
                    </p:cond>
                  </p:endCondLst>
                </p:cTn>
                <p:tgtEl>
                  <p:spTgt spid="22"/>
                </p:tgtEl>
              </p:cMediaNode>
            </p:audio>
          </p:childTnLst>
        </p:cTn>
      </p:par>
    </p:tnLst>
    <p:bldLst>
      <p:bldP spid="3" grpId="0" uiExpand="1" build="p"/>
      <p:bldP spid="11" grpId="0" animBg="1"/>
      <p:bldP spid="10" grpId="0" uiExpand="1"/>
      <p:bldP spid="12" grpId="0"/>
      <p:bldP spid="15" grpId="0" animBg="1"/>
      <p:bldP spid="16" grpId="0" uiExpand="1" animBg="1"/>
      <p:bldP spid="19" grpId="0" uiExpand="1" animBg="1"/>
      <p:bldP spid="23" grpId="0" uiExpan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p:cNvPicPr>
            <a:picLocks noChangeAspect="1"/>
          </p:cNvPicPr>
          <p:nvPr/>
        </p:nvPicPr>
        <p:blipFill>
          <a:blip r:embed="rId13"/>
          <a:stretch>
            <a:fillRect/>
          </a:stretch>
        </p:blipFill>
        <p:spPr>
          <a:xfrm>
            <a:off x="6607968" y="1825625"/>
            <a:ext cx="5213408" cy="3023466"/>
          </a:xfrm>
          <a:prstGeom prst="rect">
            <a:avLst/>
          </a:prstGeom>
        </p:spPr>
      </p:pic>
      <p:sp>
        <p:nvSpPr>
          <p:cNvPr id="2" name="標題 1"/>
          <p:cNvSpPr>
            <a:spLocks noGrp="1"/>
          </p:cNvSpPr>
          <p:nvPr>
            <p:ph type="title"/>
          </p:nvPr>
        </p:nvSpPr>
        <p:spPr/>
        <p:txBody>
          <a:bodyPr/>
          <a:lstStyle/>
          <a:p>
            <a:pPr algn="ctr"/>
            <a:r>
              <a:rPr lang="en-US" altLang="zh-TW" b="1" dirty="0" smtClean="0">
                <a:latin typeface="+mn-lt"/>
              </a:rPr>
              <a:t>Controllability</a:t>
            </a:r>
            <a:endParaRPr lang="zh-TW" altLang="en-US" b="1" dirty="0">
              <a:latin typeface="+mn-lt"/>
            </a:endParaRPr>
          </a:p>
        </p:txBody>
      </p:sp>
      <p:sp>
        <p:nvSpPr>
          <p:cNvPr id="3" name="內容版面配置區 2"/>
          <p:cNvSpPr>
            <a:spLocks noGrp="1"/>
          </p:cNvSpPr>
          <p:nvPr>
            <p:ph idx="1"/>
          </p:nvPr>
        </p:nvSpPr>
        <p:spPr>
          <a:xfrm>
            <a:off x="838200" y="1825625"/>
            <a:ext cx="5732124" cy="4351338"/>
          </a:xfrm>
        </p:spPr>
        <p:txBody>
          <a:bodyPr>
            <a:normAutofit/>
          </a:bodyPr>
          <a:lstStyle/>
          <a:p>
            <a:r>
              <a:rPr lang="en-US" altLang="zh-TW" dirty="0" smtClean="0"/>
              <a:t>Unified vocoder</a:t>
            </a:r>
          </a:p>
          <a:p>
            <a:pPr lvl="1"/>
            <a:r>
              <a:rPr lang="en-US" altLang="zh-TW" dirty="0"/>
              <a:t>Data-driven nature</a:t>
            </a:r>
          </a:p>
          <a:p>
            <a:pPr lvl="1"/>
            <a:r>
              <a:rPr lang="en-US" altLang="zh-TW" dirty="0"/>
              <a:t>Without many prior speech knowledge</a:t>
            </a:r>
          </a:p>
          <a:p>
            <a:pPr lvl="2"/>
            <a:r>
              <a:rPr lang="en-US" altLang="zh-TW" dirty="0"/>
              <a:t>Speech periodicity and </a:t>
            </a:r>
            <a:r>
              <a:rPr lang="en-US" altLang="zh-TW" dirty="0" smtClean="0"/>
              <a:t>continuity</a:t>
            </a:r>
            <a:endParaRPr lang="en-US" altLang="zh-TW" dirty="0"/>
          </a:p>
          <a:p>
            <a:pPr lvl="1"/>
            <a:r>
              <a:rPr lang="en-US" altLang="zh-TW" dirty="0" smtClean="0"/>
              <a:t>Lack the controllability of speech components</a:t>
            </a:r>
          </a:p>
          <a:p>
            <a:pPr lvl="1"/>
            <a:r>
              <a:rPr lang="en-US" altLang="zh-TW" dirty="0" smtClean="0"/>
              <a:t>Unexpected output</a:t>
            </a:r>
            <a:endParaRPr lang="en-US" altLang="zh-TW" b="1" dirty="0" smtClean="0"/>
          </a:p>
          <a:p>
            <a:r>
              <a:rPr lang="en-US" altLang="zh-TW" dirty="0" smtClean="0"/>
              <a:t>Limited pitch controllability</a:t>
            </a:r>
          </a:p>
          <a:p>
            <a:pPr lvl="1"/>
            <a:r>
              <a:rPr lang="en-US" altLang="zh-TW" i="1" dirty="0"/>
              <a:t>F</a:t>
            </a:r>
            <a:r>
              <a:rPr lang="en-US" altLang="zh-TW" baseline="-25000" dirty="0"/>
              <a:t>0</a:t>
            </a:r>
            <a:r>
              <a:rPr lang="en-US" altLang="zh-TW" dirty="0"/>
              <a:t> is </a:t>
            </a:r>
            <a:r>
              <a:rPr lang="en-US" altLang="zh-TW" b="1" dirty="0"/>
              <a:t>not </a:t>
            </a:r>
            <a:r>
              <a:rPr lang="en-US" altLang="zh-TW" dirty="0"/>
              <a:t>in the observed</a:t>
            </a:r>
            <a:r>
              <a:rPr lang="en-US" altLang="zh-TW" b="1" dirty="0"/>
              <a:t> </a:t>
            </a:r>
            <a:r>
              <a:rPr lang="en-US" altLang="zh-TW" i="1" dirty="0"/>
              <a:t>F</a:t>
            </a:r>
            <a:r>
              <a:rPr lang="en-US" altLang="zh-TW" baseline="-25000" dirty="0"/>
              <a:t>0</a:t>
            </a:r>
            <a:r>
              <a:rPr lang="en-US" altLang="zh-TW" dirty="0"/>
              <a:t> range of training data</a:t>
            </a:r>
          </a:p>
          <a:p>
            <a:pPr lvl="1"/>
            <a:r>
              <a:rPr lang="en-US" altLang="zh-TW" dirty="0"/>
              <a:t>Unseen </a:t>
            </a:r>
            <a:r>
              <a:rPr lang="en-US" altLang="zh-TW" dirty="0" smtClean="0"/>
              <a:t>acoustic feature pair</a:t>
            </a:r>
            <a:endParaRPr lang="en-US" altLang="zh-TW" baseline="-25000" dirty="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10</a:t>
            </a:fld>
            <a:endParaRPr lang="zh-TW" altLang="en-US"/>
          </a:p>
        </p:txBody>
      </p:sp>
      <p:sp>
        <p:nvSpPr>
          <p:cNvPr id="9" name="矩形 8"/>
          <p:cNvSpPr/>
          <p:nvPr/>
        </p:nvSpPr>
        <p:spPr>
          <a:xfrm>
            <a:off x="10655800" y="2830652"/>
            <a:ext cx="1017087" cy="1870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p:cNvSpPr/>
          <p:nvPr/>
        </p:nvSpPr>
        <p:spPr>
          <a:xfrm>
            <a:off x="9258300" y="2830652"/>
            <a:ext cx="1243013" cy="1870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表格 9"/>
          <p:cNvGraphicFramePr>
            <a:graphicFrameLocks noGrp="1"/>
          </p:cNvGraphicFramePr>
          <p:nvPr>
            <p:extLst>
              <p:ext uri="{D42A27DB-BD31-4B8C-83A1-F6EECF244321}">
                <p14:modId xmlns:p14="http://schemas.microsoft.com/office/powerpoint/2010/main" val="1135487607"/>
              </p:ext>
            </p:extLst>
          </p:nvPr>
        </p:nvGraphicFramePr>
        <p:xfrm>
          <a:off x="6607968" y="4849091"/>
          <a:ext cx="4695289" cy="1483360"/>
        </p:xfrm>
        <a:graphic>
          <a:graphicData uri="http://schemas.openxmlformats.org/drawingml/2006/table">
            <a:tbl>
              <a:tblPr firstRow="1" bandRow="1">
                <a:tableStyleId>{5940675A-B579-460E-94D1-54222C63F5DA}</a:tableStyleId>
              </a:tblPr>
              <a:tblGrid>
                <a:gridCol w="1543959">
                  <a:extLst>
                    <a:ext uri="{9D8B030D-6E8A-4147-A177-3AD203B41FA5}">
                      <a16:colId xmlns:a16="http://schemas.microsoft.com/office/drawing/2014/main" val="4290702961"/>
                    </a:ext>
                  </a:extLst>
                </a:gridCol>
                <a:gridCol w="1567960">
                  <a:extLst>
                    <a:ext uri="{9D8B030D-6E8A-4147-A177-3AD203B41FA5}">
                      <a16:colId xmlns:a16="http://schemas.microsoft.com/office/drawing/2014/main" val="2039295548"/>
                    </a:ext>
                  </a:extLst>
                </a:gridCol>
                <a:gridCol w="1583370">
                  <a:extLst>
                    <a:ext uri="{9D8B030D-6E8A-4147-A177-3AD203B41FA5}">
                      <a16:colId xmlns:a16="http://schemas.microsoft.com/office/drawing/2014/main" val="1801714890"/>
                    </a:ext>
                  </a:extLst>
                </a:gridCol>
              </a:tblGrid>
              <a:tr h="370840">
                <a:tc>
                  <a:txBody>
                    <a:bodyPr/>
                    <a:lstStyle/>
                    <a:p>
                      <a:pPr algn="ctr"/>
                      <a:endParaRPr lang="en-US" dirty="0"/>
                    </a:p>
                  </a:txBody>
                  <a:tcPr/>
                </a:tc>
                <a:tc>
                  <a:txBody>
                    <a:bodyPr/>
                    <a:lstStyle/>
                    <a:p>
                      <a:pPr algn="ctr"/>
                      <a:r>
                        <a:rPr lang="en-US" altLang="zh-TW" dirty="0" smtClean="0"/>
                        <a:t>Normal</a:t>
                      </a:r>
                      <a:endParaRPr lang="en-US" dirty="0"/>
                    </a:p>
                  </a:txBody>
                  <a:tcPr/>
                </a:tc>
                <a:tc>
                  <a:txBody>
                    <a:bodyPr/>
                    <a:lstStyle/>
                    <a:p>
                      <a:pPr algn="ctr"/>
                      <a:r>
                        <a:rPr lang="en-US" altLang="zh-TW" b="1" dirty="0" smtClean="0"/>
                        <a:t>2×</a:t>
                      </a:r>
                      <a:r>
                        <a:rPr lang="en-US" altLang="zh-TW" b="1" i="1" dirty="0" smtClean="0"/>
                        <a:t>F</a:t>
                      </a:r>
                      <a:r>
                        <a:rPr lang="en-US" altLang="zh-TW" b="1" baseline="-25000" dirty="0" smtClean="0"/>
                        <a:t>0</a:t>
                      </a:r>
                      <a:endParaRPr lang="en-US" b="1" dirty="0"/>
                    </a:p>
                  </a:txBody>
                  <a:tcPr/>
                </a:tc>
                <a:extLst>
                  <a:ext uri="{0D108BD9-81ED-4DB2-BD59-A6C34878D82A}">
                    <a16:rowId xmlns:a16="http://schemas.microsoft.com/office/drawing/2014/main" val="725304257"/>
                  </a:ext>
                </a:extLst>
              </a:tr>
              <a:tr h="370840">
                <a:tc>
                  <a:txBody>
                    <a:bodyPr/>
                    <a:lstStyle/>
                    <a:p>
                      <a:pPr algn="l"/>
                      <a:r>
                        <a:rPr lang="en-US" dirty="0" smtClean="0"/>
                        <a:t>Expected</a:t>
                      </a: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872185899"/>
                  </a:ext>
                </a:extLst>
              </a:tr>
              <a:tr h="370840">
                <a:tc>
                  <a:txBody>
                    <a:bodyPr/>
                    <a:lstStyle/>
                    <a:p>
                      <a:pPr algn="l"/>
                      <a:r>
                        <a:rPr lang="en-US" dirty="0" smtClean="0"/>
                        <a:t>PWG</a:t>
                      </a: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110802237"/>
                  </a:ext>
                </a:extLst>
              </a:tr>
              <a:tr h="370840">
                <a:tc>
                  <a:txBody>
                    <a:bodyPr/>
                    <a:lstStyle/>
                    <a:p>
                      <a:pPr algn="l"/>
                      <a:r>
                        <a:rPr lang="en-US" dirty="0" smtClean="0"/>
                        <a:t>QPPWG</a:t>
                      </a: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864117146"/>
                  </a:ext>
                </a:extLst>
              </a:tr>
            </a:tbl>
          </a:graphicData>
        </a:graphic>
      </p:graphicFrame>
      <p:pic>
        <p:nvPicPr>
          <p:cNvPr id="12" name="300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818495" y="5234143"/>
            <a:ext cx="237292" cy="304800"/>
          </a:xfrm>
          <a:prstGeom prst="rect">
            <a:avLst/>
          </a:prstGeom>
        </p:spPr>
      </p:pic>
      <p:pic>
        <p:nvPicPr>
          <p:cNvPr id="13" name="300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818495" y="5604983"/>
            <a:ext cx="237292" cy="304800"/>
          </a:xfrm>
          <a:prstGeom prst="rect">
            <a:avLst/>
          </a:prstGeom>
        </p:spPr>
      </p:pic>
      <p:pic>
        <p:nvPicPr>
          <p:cNvPr id="14" name="3001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0394508" y="5234143"/>
            <a:ext cx="237292" cy="304800"/>
          </a:xfrm>
          <a:prstGeom prst="rect">
            <a:avLst/>
          </a:prstGeom>
        </p:spPr>
      </p:pic>
      <p:pic>
        <p:nvPicPr>
          <p:cNvPr id="15" name="3001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0394508" y="5604983"/>
            <a:ext cx="237292" cy="304800"/>
          </a:xfrm>
          <a:prstGeom prst="rect">
            <a:avLst/>
          </a:prstGeom>
        </p:spPr>
      </p:pic>
      <p:pic>
        <p:nvPicPr>
          <p:cNvPr id="16" name="3001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10394508" y="5975823"/>
            <a:ext cx="237292" cy="304800"/>
          </a:xfrm>
          <a:prstGeom prst="rect">
            <a:avLst/>
          </a:prstGeom>
        </p:spPr>
      </p:pic>
      <p:pic>
        <p:nvPicPr>
          <p:cNvPr id="17" name="300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818495" y="5975823"/>
            <a:ext cx="237292" cy="304800"/>
          </a:xfrm>
          <a:prstGeom prst="rect">
            <a:avLst/>
          </a:prstGeom>
        </p:spPr>
      </p:pic>
    </p:spTree>
    <p:extLst>
      <p:ext uri="{BB962C8B-B14F-4D97-AF65-F5344CB8AC3E}">
        <p14:creationId xmlns:p14="http://schemas.microsoft.com/office/powerpoint/2010/main" val="322750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922" fill="hold"/>
                                        <p:tgtEl>
                                          <p:spTgt spid="12"/>
                                        </p:tgtEl>
                                      </p:cBhvr>
                                    </p:cmd>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par>
                          <p:cTn id="29" fill="hold">
                            <p:stCondLst>
                              <p:cond delay="0"/>
                            </p:stCondLst>
                            <p:childTnLst>
                              <p:par>
                                <p:cTn id="30" presetID="1" presetClass="mediacall" presetSubtype="0" fill="hold" nodeType="afterEffect">
                                  <p:stCondLst>
                                    <p:cond delay="0"/>
                                  </p:stCondLst>
                                  <p:childTnLst>
                                    <p:cmd type="call" cmd="playFrom(0.0)">
                                      <p:cBhvr>
                                        <p:cTn id="31" dur="3916" fill="hold"/>
                                        <p:tgtEl>
                                          <p:spTgt spid="13"/>
                                        </p:tgtEl>
                                      </p:cBhvr>
                                    </p:cmd>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3922" fill="hold"/>
                                        <p:tgtEl>
                                          <p:spTgt spid="17"/>
                                        </p:tgtEl>
                                      </p:cBhvr>
                                    </p:cmd>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3924" fill="hold"/>
                                        <p:tgtEl>
                                          <p:spTgt spid="14"/>
                                        </p:tgtEl>
                                      </p:cBhvr>
                                    </p:cmd>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par>
                                <p:cTn id="48" presetID="1" presetClass="mediacall" presetSubtype="0" fill="hold" nodeType="withEffect">
                                  <p:stCondLst>
                                    <p:cond delay="0"/>
                                  </p:stCondLst>
                                  <p:childTnLst>
                                    <p:cmd type="call" cmd="playFrom(0.0)">
                                      <p:cBhvr>
                                        <p:cTn id="49" dur="3916" fill="hold"/>
                                        <p:tgtEl>
                                          <p:spTgt spid="15"/>
                                        </p:tgtEl>
                                      </p:cBhvr>
                                    </p:cmd>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par>
                                <p:cTn id="54" presetID="1" presetClass="mediacall" presetSubtype="0" fill="hold" nodeType="withEffect">
                                  <p:stCondLst>
                                    <p:cond delay="0"/>
                                  </p:stCondLst>
                                  <p:childTnLst>
                                    <p:cmd type="call" cmd="playFrom(0.0)">
                                      <p:cBhvr>
                                        <p:cTn id="55" dur="391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12"/>
                </p:tgtEl>
              </p:cMediaNode>
            </p:audio>
            <p:audio>
              <p:cMediaNode vol="80000">
                <p:cTn id="57" fill="hold" display="0">
                  <p:stCondLst>
                    <p:cond delay="indefinite"/>
                  </p:stCondLst>
                  <p:endCondLst>
                    <p:cond evt="onStopAudio" delay="0">
                      <p:tgtEl>
                        <p:sldTgt/>
                      </p:tgtEl>
                    </p:cond>
                  </p:endCondLst>
                </p:cTn>
                <p:tgtEl>
                  <p:spTgt spid="13"/>
                </p:tgtEl>
              </p:cMediaNode>
            </p:audio>
            <p:audio>
              <p:cMediaNode vol="80000">
                <p:cTn id="58" fill="hold" display="0">
                  <p:stCondLst>
                    <p:cond delay="indefinite"/>
                  </p:stCondLst>
                  <p:endCondLst>
                    <p:cond evt="onStopAudio" delay="0">
                      <p:tgtEl>
                        <p:sldTgt/>
                      </p:tgtEl>
                    </p:cond>
                  </p:endCondLst>
                </p:cTn>
                <p:tgtEl>
                  <p:spTgt spid="14"/>
                </p:tgtEl>
              </p:cMediaNode>
            </p:audio>
            <p:audio>
              <p:cMediaNode vol="80000">
                <p:cTn id="59" fill="hold" display="0">
                  <p:stCondLst>
                    <p:cond delay="indefinite"/>
                  </p:stCondLst>
                  <p:endCondLst>
                    <p:cond evt="onStopAudio" delay="0">
                      <p:tgtEl>
                        <p:sldTgt/>
                      </p:tgtEl>
                    </p:cond>
                  </p:endCondLst>
                </p:cTn>
                <p:tgtEl>
                  <p:spTgt spid="15"/>
                </p:tgtEl>
              </p:cMediaNode>
            </p:audio>
            <p:audio>
              <p:cMediaNode vol="80000">
                <p:cTn id="60" fill="hold" display="0">
                  <p:stCondLst>
                    <p:cond delay="indefinite"/>
                  </p:stCondLst>
                  <p:endCondLst>
                    <p:cond evt="onStopAudio" delay="0">
                      <p:tgtEl>
                        <p:sldTgt/>
                      </p:tgtEl>
                    </p:cond>
                  </p:endCondLst>
                </p:cTn>
                <p:tgtEl>
                  <p:spTgt spid="16"/>
                </p:tgtEl>
              </p:cMediaNode>
            </p:audio>
            <p:audio>
              <p:cMediaNode vol="80000">
                <p:cTn id="61" fill="hold" display="0">
                  <p:stCondLst>
                    <p:cond delay="indefinite"/>
                  </p:stCondLst>
                  <p:endCondLst>
                    <p:cond evt="onStopAudio" delay="0">
                      <p:tgtEl>
                        <p:sldTgt/>
                      </p:tgtEl>
                    </p:cond>
                  </p:endCondLst>
                </p:cTn>
                <p:tgtEl>
                  <p:spTgt spid="17"/>
                </p:tgtEl>
              </p:cMediaNode>
            </p:audio>
          </p:childTnLst>
        </p:cTn>
      </p:par>
    </p:tnLst>
    <p:bldLst>
      <p:bldP spid="3" grpId="0" uiExpand="1" build="p"/>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3"/>
          <a:stretch>
            <a:fillRect/>
          </a:stretch>
        </p:blipFill>
        <p:spPr>
          <a:xfrm>
            <a:off x="6607968" y="1825625"/>
            <a:ext cx="5213408" cy="3023466"/>
          </a:xfrm>
          <a:prstGeom prst="rect">
            <a:avLst/>
          </a:prstGeom>
        </p:spPr>
      </p:pic>
      <p:sp>
        <p:nvSpPr>
          <p:cNvPr id="2" name="標題 1"/>
          <p:cNvSpPr>
            <a:spLocks noGrp="1"/>
          </p:cNvSpPr>
          <p:nvPr>
            <p:ph type="title"/>
          </p:nvPr>
        </p:nvSpPr>
        <p:spPr/>
        <p:txBody>
          <a:bodyPr/>
          <a:lstStyle/>
          <a:p>
            <a:pPr algn="ctr"/>
            <a:r>
              <a:rPr lang="en-US" altLang="zh-TW" b="1" dirty="0" smtClean="0">
                <a:latin typeface="+mn-lt"/>
              </a:rPr>
              <a:t>Generation Efficiency</a:t>
            </a:r>
            <a:endParaRPr lang="zh-TW" altLang="en-US" b="1" dirty="0">
              <a:latin typeface="+mn-lt"/>
            </a:endParaRPr>
          </a:p>
        </p:txBody>
      </p:sp>
      <p:sp>
        <p:nvSpPr>
          <p:cNvPr id="3" name="內容版面配置區 2"/>
          <p:cNvSpPr>
            <a:spLocks noGrp="1"/>
          </p:cNvSpPr>
          <p:nvPr>
            <p:ph idx="1"/>
          </p:nvPr>
        </p:nvSpPr>
        <p:spPr>
          <a:xfrm>
            <a:off x="838200" y="1825625"/>
            <a:ext cx="5809180" cy="4351338"/>
          </a:xfrm>
        </p:spPr>
        <p:txBody>
          <a:bodyPr>
            <a:normAutofit/>
          </a:bodyPr>
          <a:lstStyle/>
          <a:p>
            <a:r>
              <a:rPr lang="en-US" altLang="zh-TW" dirty="0" smtClean="0"/>
              <a:t>Practical application</a:t>
            </a:r>
          </a:p>
          <a:p>
            <a:pPr lvl="1"/>
            <a:r>
              <a:rPr lang="en-US" altLang="zh-TW" dirty="0" smtClean="0"/>
              <a:t>Speech assistant</a:t>
            </a:r>
          </a:p>
          <a:p>
            <a:pPr lvl="1"/>
            <a:r>
              <a:rPr lang="en-US" altLang="zh-TW" dirty="0" smtClean="0"/>
              <a:t>Navigation devices</a:t>
            </a:r>
          </a:p>
          <a:p>
            <a:r>
              <a:rPr lang="en-US" altLang="zh-TW" dirty="0" smtClean="0"/>
              <a:t>Real-time generation</a:t>
            </a:r>
            <a:endParaRPr lang="en-US" altLang="zh-TW" b="1" dirty="0" smtClean="0"/>
          </a:p>
          <a:p>
            <a:r>
              <a:rPr lang="en-US" altLang="zh-TW" dirty="0"/>
              <a:t>S</a:t>
            </a:r>
            <a:r>
              <a:rPr lang="en-US" altLang="zh-TW" dirty="0" smtClean="0"/>
              <a:t>treaming generation</a:t>
            </a:r>
          </a:p>
          <a:p>
            <a:pPr lvl="1"/>
            <a:r>
              <a:rPr lang="en-US" altLang="zh-TW" dirty="0" smtClean="0"/>
              <a:t>Low latency</a:t>
            </a:r>
          </a:p>
          <a:p>
            <a:r>
              <a:rPr lang="en-US" altLang="zh-TW" dirty="0" smtClean="0"/>
              <a:t>Low computation and storage capacity requirements</a:t>
            </a:r>
          </a:p>
          <a:p>
            <a:pPr lvl="1"/>
            <a:r>
              <a:rPr lang="en-US" altLang="zh-TW" dirty="0" smtClean="0"/>
              <a:t>Mobile device</a:t>
            </a:r>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11</a:t>
            </a:fld>
            <a:endParaRPr lang="zh-TW" altLang="en-US"/>
          </a:p>
        </p:txBody>
      </p:sp>
      <p:sp>
        <p:nvSpPr>
          <p:cNvPr id="11" name="矩形 10"/>
          <p:cNvSpPr/>
          <p:nvPr/>
        </p:nvSpPr>
        <p:spPr>
          <a:xfrm>
            <a:off x="10670010" y="2822614"/>
            <a:ext cx="1019700" cy="1862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1123575" y="3125695"/>
            <a:ext cx="3143625" cy="4303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39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Waveform Constraint: LPCDC </a:t>
            </a:r>
            <a:r>
              <a:rPr lang="en-US" altLang="zh-TW" sz="2000" dirty="0">
                <a:solidFill>
                  <a:prstClr val="black"/>
                </a:solidFill>
                <a:latin typeface="Calibri" panose="020F0502020204030204"/>
              </a:rPr>
              <a:t>[Y.-C. Wu+, 2018]</a:t>
            </a:r>
            <a:endParaRPr lang="zh-TW" altLang="en-US" sz="2000" b="1" dirty="0">
              <a:latin typeface="+mn-lt"/>
            </a:endParaRPr>
          </a:p>
        </p:txBody>
      </p:sp>
      <p:sp>
        <p:nvSpPr>
          <p:cNvPr id="3" name="內容版面配置區 2"/>
          <p:cNvSpPr>
            <a:spLocks noGrp="1"/>
          </p:cNvSpPr>
          <p:nvPr>
            <p:ph idx="1"/>
          </p:nvPr>
        </p:nvSpPr>
        <p:spPr/>
        <p:txBody>
          <a:bodyPr>
            <a:normAutofit/>
          </a:bodyPr>
          <a:lstStyle/>
          <a:p>
            <a:r>
              <a:rPr lang="en-US" altLang="zh-TW" dirty="0" smtClean="0"/>
              <a:t>Prior knowledge of </a:t>
            </a:r>
            <a:r>
              <a:rPr lang="en-US" altLang="zh-TW" b="1" dirty="0" smtClean="0"/>
              <a:t>speech continuity </a:t>
            </a:r>
          </a:p>
          <a:p>
            <a:pPr lvl="1"/>
            <a:r>
              <a:rPr lang="en-US" altLang="zh-TW" dirty="0" smtClean="0"/>
              <a:t>Reference waveform samples generation</a:t>
            </a:r>
            <a:endParaRPr lang="en-US" altLang="zh-TW" b="1" dirty="0" smtClean="0"/>
          </a:p>
          <a:p>
            <a:pPr lvl="2"/>
            <a:r>
              <a:rPr lang="en-US" altLang="zh-TW" dirty="0" smtClean="0"/>
              <a:t>The outputs of conventional vocoder (WORLD) are </a:t>
            </a:r>
            <a:r>
              <a:rPr lang="en-US" altLang="zh-TW" dirty="0"/>
              <a:t>usually stable</a:t>
            </a:r>
            <a:endParaRPr lang="en-US" altLang="zh-TW" dirty="0" smtClean="0"/>
          </a:p>
          <a:p>
            <a:pPr lvl="1"/>
            <a:r>
              <a:rPr lang="en-US" altLang="zh-TW" dirty="0" smtClean="0"/>
              <a:t>Samples relationship extraction</a:t>
            </a:r>
          </a:p>
          <a:p>
            <a:pPr lvl="2"/>
            <a:r>
              <a:rPr lang="en-US" altLang="zh-TW" dirty="0" smtClean="0"/>
              <a:t>Linear </a:t>
            </a:r>
            <a:r>
              <a:rPr lang="en-US" altLang="zh-TW" dirty="0"/>
              <a:t>prediction coding (LPC</a:t>
            </a:r>
            <a:r>
              <a:rPr lang="en-US" altLang="zh-TW" dirty="0" smtClean="0"/>
              <a:t>) </a:t>
            </a:r>
          </a:p>
          <a:p>
            <a:r>
              <a:rPr lang="en-US" altLang="zh-TW" dirty="0" smtClean="0"/>
              <a:t>LPC distribution constraint (LPCDC)</a:t>
            </a:r>
          </a:p>
          <a:p>
            <a:pPr lvl="1"/>
            <a:r>
              <a:rPr lang="en-US" altLang="zh-TW" dirty="0" smtClean="0"/>
              <a:t>Gaussian distribution </a:t>
            </a:r>
          </a:p>
          <a:p>
            <a:pPr lvl="1"/>
            <a:r>
              <a:rPr lang="en-US" altLang="zh-TW" dirty="0" smtClean="0"/>
              <a:t>Mean: LPC predict value</a:t>
            </a:r>
          </a:p>
          <a:p>
            <a:pPr lvl="1"/>
            <a:r>
              <a:rPr lang="en-US" altLang="zh-TW" dirty="0" smtClean="0"/>
              <a:t>Variance: variance of prediction errors</a:t>
            </a:r>
          </a:p>
          <a:p>
            <a:endParaRPr lang="en-US" altLang="zh-TW" dirty="0" smtClean="0"/>
          </a:p>
        </p:txBody>
      </p:sp>
      <p:sp>
        <p:nvSpPr>
          <p:cNvPr id="4" name="投影片編號版面配置區 3"/>
          <p:cNvSpPr>
            <a:spLocks noGrp="1"/>
          </p:cNvSpPr>
          <p:nvPr>
            <p:ph type="sldNum" sz="quarter" idx="12"/>
          </p:nvPr>
        </p:nvSpPr>
        <p:spPr/>
        <p:txBody>
          <a:bodyPr/>
          <a:lstStyle/>
          <a:p>
            <a:fld id="{CECD2910-5291-4215-A14B-1E9C42171ABB}" type="slidenum">
              <a:rPr lang="zh-TW" altLang="en-US" smtClean="0"/>
              <a:pPr/>
              <a:t>12</a:t>
            </a:fld>
            <a:endParaRPr lang="zh-TW" altLang="en-US" dirty="0"/>
          </a:p>
        </p:txBody>
      </p:sp>
      <p:sp>
        <p:nvSpPr>
          <p:cNvPr id="12" name="Rectangle 8"/>
          <p:cNvSpPr>
            <a:spLocks noChangeArrowheads="1"/>
          </p:cNvSpPr>
          <p:nvPr/>
        </p:nvSpPr>
        <p:spPr bwMode="auto">
          <a:xfrm>
            <a:off x="2503715" y="355457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13" name="物件 12"/>
          <p:cNvGraphicFramePr>
            <a:graphicFrameLocks noChangeAspect="1"/>
          </p:cNvGraphicFramePr>
          <p:nvPr>
            <p:extLst>
              <p:ext uri="{D42A27DB-BD31-4B8C-83A1-F6EECF244321}">
                <p14:modId xmlns:p14="http://schemas.microsoft.com/office/powerpoint/2010/main" val="2627540885"/>
              </p:ext>
            </p:extLst>
          </p:nvPr>
        </p:nvGraphicFramePr>
        <p:xfrm>
          <a:off x="1585405" y="5418612"/>
          <a:ext cx="3099215" cy="438160"/>
        </p:xfrm>
        <a:graphic>
          <a:graphicData uri="http://schemas.openxmlformats.org/presentationml/2006/ole">
            <mc:AlternateContent xmlns:mc="http://schemas.openxmlformats.org/markup-compatibility/2006">
              <mc:Choice xmlns:v="urn:schemas-microsoft-com:vml" Requires="v">
                <p:oleObj spid="_x0000_s11642" name="Equation" r:id="rId4" imgW="3619440" imgH="482400" progId="Equation.DSMT4">
                  <p:embed/>
                </p:oleObj>
              </mc:Choice>
              <mc:Fallback>
                <p:oleObj name="Equation" r:id="rId4" imgW="3619440" imgH="482400" progId="Equation.DSMT4">
                  <p:embed/>
                  <p:pic>
                    <p:nvPicPr>
                      <p:cNvPr id="13" name="物件 12"/>
                      <p:cNvPicPr>
                        <a:picLocks noChangeAspect="1" noChangeArrowheads="1"/>
                      </p:cNvPicPr>
                      <p:nvPr/>
                    </p:nvPicPr>
                    <p:blipFill>
                      <a:blip r:embed="rId5"/>
                      <a:srcRect/>
                      <a:stretch>
                        <a:fillRect/>
                      </a:stretch>
                    </p:blipFill>
                    <p:spPr bwMode="auto">
                      <a:xfrm>
                        <a:off x="1585405" y="5418612"/>
                        <a:ext cx="3099215" cy="438160"/>
                      </a:xfrm>
                      <a:prstGeom prst="rect">
                        <a:avLst/>
                      </a:prstGeom>
                      <a:noFill/>
                      <a:extLst/>
                    </p:spPr>
                  </p:pic>
                </p:oleObj>
              </mc:Fallback>
            </mc:AlternateContent>
          </a:graphicData>
        </a:graphic>
      </p:graphicFrame>
      <p:sp>
        <p:nvSpPr>
          <p:cNvPr id="14" name="Rectangle 10"/>
          <p:cNvSpPr>
            <a:spLocks noChangeArrowheads="1"/>
          </p:cNvSpPr>
          <p:nvPr/>
        </p:nvSpPr>
        <p:spPr bwMode="auto">
          <a:xfrm>
            <a:off x="5236199" y="5496971"/>
            <a:ext cx="162379" cy="27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graphicFrame>
        <p:nvGraphicFramePr>
          <p:cNvPr id="15" name="物件 14"/>
          <p:cNvGraphicFramePr>
            <a:graphicFrameLocks noChangeAspect="1"/>
          </p:cNvGraphicFramePr>
          <p:nvPr>
            <p:extLst>
              <p:ext uri="{D42A27DB-BD31-4B8C-83A1-F6EECF244321}">
                <p14:modId xmlns:p14="http://schemas.microsoft.com/office/powerpoint/2010/main" val="1958862416"/>
              </p:ext>
            </p:extLst>
          </p:nvPr>
        </p:nvGraphicFramePr>
        <p:xfrm>
          <a:off x="4763069" y="5350834"/>
          <a:ext cx="5528630" cy="560956"/>
        </p:xfrm>
        <a:graphic>
          <a:graphicData uri="http://schemas.openxmlformats.org/presentationml/2006/ole">
            <mc:AlternateContent xmlns:mc="http://schemas.openxmlformats.org/markup-compatibility/2006">
              <mc:Choice xmlns:v="urn:schemas-microsoft-com:vml" Requires="v">
                <p:oleObj spid="_x0000_s11643" name="Equation" r:id="rId6" imgW="6413400" imgH="622080" progId="Equation.DSMT4">
                  <p:embed/>
                </p:oleObj>
              </mc:Choice>
              <mc:Fallback>
                <p:oleObj name="Equation" r:id="rId6" imgW="6413400" imgH="622080" progId="Equation.DSMT4">
                  <p:embed/>
                  <p:pic>
                    <p:nvPicPr>
                      <p:cNvPr id="15" name="物件 14"/>
                      <p:cNvPicPr>
                        <a:picLocks noChangeAspect="1" noChangeArrowheads="1"/>
                      </p:cNvPicPr>
                      <p:nvPr/>
                    </p:nvPicPr>
                    <p:blipFill>
                      <a:blip r:embed="rId7"/>
                      <a:srcRect/>
                      <a:stretch>
                        <a:fillRect/>
                      </a:stretch>
                    </p:blipFill>
                    <p:spPr bwMode="auto">
                      <a:xfrm>
                        <a:off x="4763069" y="5350834"/>
                        <a:ext cx="5528630" cy="560956"/>
                      </a:xfrm>
                      <a:prstGeom prst="rect">
                        <a:avLst/>
                      </a:prstGeom>
                      <a:noFill/>
                      <a:extLst/>
                    </p:spPr>
                  </p:pic>
                </p:oleObj>
              </mc:Fallback>
            </mc:AlternateContent>
          </a:graphicData>
        </a:graphic>
      </p:graphicFrame>
      <p:sp>
        <p:nvSpPr>
          <p:cNvPr id="16" name="矩形 15"/>
          <p:cNvSpPr/>
          <p:nvPr/>
        </p:nvSpPr>
        <p:spPr>
          <a:xfrm>
            <a:off x="4763069" y="5418612"/>
            <a:ext cx="2555801" cy="4757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7351162" y="5418612"/>
            <a:ext cx="2940537" cy="475761"/>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4763069" y="5906773"/>
            <a:ext cx="2555801" cy="400110"/>
          </a:xfrm>
          <a:prstGeom prst="rect">
            <a:avLst/>
          </a:prstGeom>
          <a:noFill/>
        </p:spPr>
        <p:txBody>
          <a:bodyPr wrap="square" lIns="91440" tIns="45720" rIns="91440" bIns="45720">
            <a:spAutoFit/>
          </a:bodyPr>
          <a:lstStyle/>
          <a:p>
            <a:pPr algn="ctr"/>
            <a:r>
              <a:rPr lang="en-US" altLang="zh-TW" sz="2000" dirty="0" err="1">
                <a:ln w="0"/>
                <a:solidFill>
                  <a:srgbClr val="FF0000"/>
                </a:solidFill>
              </a:rPr>
              <a:t>WaveNet</a:t>
            </a:r>
            <a:r>
              <a:rPr lang="en-US" altLang="zh-TW" sz="2000" dirty="0">
                <a:ln w="0"/>
                <a:solidFill>
                  <a:srgbClr val="FF0000"/>
                </a:solidFill>
              </a:rPr>
              <a:t> output PMF</a:t>
            </a:r>
            <a:endParaRPr lang="zh-TW" altLang="en-US" sz="2000" dirty="0">
              <a:ln w="0"/>
              <a:solidFill>
                <a:srgbClr val="FF0000"/>
              </a:solidFill>
            </a:endParaRPr>
          </a:p>
        </p:txBody>
      </p:sp>
      <p:sp>
        <p:nvSpPr>
          <p:cNvPr id="19" name="矩形 18"/>
          <p:cNvSpPr/>
          <p:nvPr/>
        </p:nvSpPr>
        <p:spPr>
          <a:xfrm>
            <a:off x="7351162" y="5911790"/>
            <a:ext cx="2940536" cy="400110"/>
          </a:xfrm>
          <a:prstGeom prst="rect">
            <a:avLst/>
          </a:prstGeom>
          <a:noFill/>
        </p:spPr>
        <p:txBody>
          <a:bodyPr wrap="square" lIns="91440" tIns="45720" rIns="91440" bIns="45720">
            <a:spAutoFit/>
          </a:bodyPr>
          <a:lstStyle/>
          <a:p>
            <a:pPr algn="ctr"/>
            <a:r>
              <a:rPr lang="en-US" altLang="zh-TW" sz="2000" dirty="0">
                <a:ln w="0"/>
                <a:solidFill>
                  <a:schemeClr val="accent6">
                    <a:lumMod val="50000"/>
                  </a:schemeClr>
                </a:solidFill>
              </a:rPr>
              <a:t>LPCDC PMF</a:t>
            </a:r>
            <a:endParaRPr lang="zh-TW" altLang="en-US" sz="2000" dirty="0">
              <a:ln w="0"/>
              <a:solidFill>
                <a:schemeClr val="accent6">
                  <a:lumMod val="50000"/>
                </a:schemeClr>
              </a:solidFill>
            </a:endParaRPr>
          </a:p>
        </p:txBody>
      </p:sp>
    </p:spTree>
    <p:extLst>
      <p:ext uri="{BB962C8B-B14F-4D97-AF65-F5344CB8AC3E}">
        <p14:creationId xmlns:p14="http://schemas.microsoft.com/office/powerpoint/2010/main" val="107062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6" grpId="0" animBg="1"/>
      <p:bldP spid="17" grpId="0" animBg="1"/>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Segmentally Detection: </a:t>
            </a:r>
            <a:r>
              <a:rPr lang="en-US" altLang="zh-TW" b="1" dirty="0" smtClean="0">
                <a:solidFill>
                  <a:prstClr val="black"/>
                </a:solidFill>
                <a:latin typeface="Calibri" panose="020F0502020204030204"/>
              </a:rPr>
              <a:t>CSSD </a:t>
            </a:r>
            <a:r>
              <a:rPr lang="en-US" altLang="zh-TW" sz="2000" dirty="0">
                <a:solidFill>
                  <a:prstClr val="black"/>
                </a:solidFill>
                <a:latin typeface="Calibri" panose="020F0502020204030204"/>
              </a:rPr>
              <a:t>[Y.-C. Wu+, 2018]</a:t>
            </a:r>
            <a:endParaRPr lang="zh-TW" altLang="en-US" sz="2000" b="1" dirty="0"/>
          </a:p>
        </p:txBody>
      </p:sp>
      <p:sp>
        <p:nvSpPr>
          <p:cNvPr id="3" name="內容版面配置區 2"/>
          <p:cNvSpPr>
            <a:spLocks noGrp="1"/>
          </p:cNvSpPr>
          <p:nvPr>
            <p:ph idx="1"/>
          </p:nvPr>
        </p:nvSpPr>
        <p:spPr>
          <a:xfrm>
            <a:off x="838200" y="1825625"/>
            <a:ext cx="6753447" cy="4351338"/>
          </a:xfrm>
        </p:spPr>
        <p:txBody>
          <a:bodyPr>
            <a:normAutofit/>
          </a:bodyPr>
          <a:lstStyle/>
          <a:p>
            <a:r>
              <a:rPr lang="en-US" altLang="zh-TW" dirty="0" smtClean="0"/>
              <a:t>Error propagation from WORLD to WN</a:t>
            </a:r>
          </a:p>
          <a:p>
            <a:r>
              <a:rPr lang="en-US" altLang="zh-TW" dirty="0" err="1" smtClean="0"/>
              <a:t>Oversmoothing</a:t>
            </a:r>
            <a:r>
              <a:rPr lang="en-US" altLang="zh-TW" dirty="0" smtClean="0"/>
              <a:t> from LPCDC</a:t>
            </a:r>
          </a:p>
          <a:p>
            <a:r>
              <a:rPr lang="en-US" altLang="zh-TW" dirty="0" smtClean="0"/>
              <a:t>Collapsed speech segment detection</a:t>
            </a:r>
          </a:p>
          <a:p>
            <a:pPr lvl="1"/>
            <a:r>
              <a:rPr lang="en-US" altLang="zh-TW" dirty="0"/>
              <a:t>Collapsed </a:t>
            </a:r>
            <a:r>
              <a:rPr lang="en-US" altLang="zh-TW" dirty="0" smtClean="0"/>
              <a:t>speech occurs in a short segment</a:t>
            </a:r>
            <a:endParaRPr lang="en-US" altLang="zh-TW" b="1" dirty="0" smtClean="0"/>
          </a:p>
          <a:p>
            <a:pPr lvl="1"/>
            <a:r>
              <a:rPr lang="en-US" altLang="zh-TW" b="1" dirty="0" smtClean="0"/>
              <a:t>Segmentally </a:t>
            </a:r>
            <a:r>
              <a:rPr lang="en-US" altLang="zh-TW" dirty="0" smtClean="0"/>
              <a:t>detect</a:t>
            </a:r>
            <a:r>
              <a:rPr lang="en-US" altLang="zh-TW" b="1" dirty="0" smtClean="0"/>
              <a:t> </a:t>
            </a:r>
            <a:r>
              <a:rPr lang="en-US" altLang="zh-TW" dirty="0" smtClean="0"/>
              <a:t>collapsed speech</a:t>
            </a:r>
          </a:p>
          <a:p>
            <a:pPr lvl="1"/>
            <a:r>
              <a:rPr lang="en-US" altLang="zh-TW" dirty="0" smtClean="0"/>
              <a:t>Only apply LPCDC to the detected segments</a:t>
            </a:r>
          </a:p>
          <a:p>
            <a:pPr lvl="1"/>
            <a:endParaRPr lang="en-US" altLang="zh-TW" dirty="0" smtClean="0"/>
          </a:p>
          <a:p>
            <a:pPr lvl="1"/>
            <a:endParaRPr lang="en-US" altLang="zh-TW" dirty="0"/>
          </a:p>
          <a:p>
            <a:pPr marL="0" indent="0">
              <a:buNone/>
            </a:pPr>
            <a:endParaRPr lang="en-US" altLang="zh-TW" dirty="0" smtClean="0">
              <a:sym typeface="Wingdings" panose="05000000000000000000" pitchFamily="2" charset="2"/>
            </a:endParaRPr>
          </a:p>
          <a:p>
            <a:pPr lvl="1"/>
            <a:endParaRPr lang="en-US" altLang="zh-TW" dirty="0" smtClean="0"/>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13</a:t>
            </a:fld>
            <a:endParaRPr lang="zh-TW" altLang="en-US"/>
          </a:p>
        </p:txBody>
      </p:sp>
      <p:pic>
        <p:nvPicPr>
          <p:cNvPr id="4" name="圖片 3"/>
          <p:cNvPicPr>
            <a:picLocks noChangeAspect="1"/>
          </p:cNvPicPr>
          <p:nvPr/>
        </p:nvPicPr>
        <p:blipFill>
          <a:blip r:embed="rId3"/>
          <a:stretch>
            <a:fillRect/>
          </a:stretch>
        </p:blipFill>
        <p:spPr>
          <a:xfrm>
            <a:off x="7056839" y="1825625"/>
            <a:ext cx="4296961" cy="3189214"/>
          </a:xfrm>
          <a:prstGeom prst="rect">
            <a:avLst/>
          </a:prstGeom>
        </p:spPr>
      </p:pic>
    </p:spTree>
    <p:extLst>
      <p:ext uri="{BB962C8B-B14F-4D97-AF65-F5344CB8AC3E}">
        <p14:creationId xmlns:p14="http://schemas.microsoft.com/office/powerpoint/2010/main" val="160959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a:latin typeface="+mn-lt"/>
              </a:rPr>
              <a:t>Mean Opinion Score </a:t>
            </a:r>
            <a:r>
              <a:rPr lang="en-US" altLang="zh-TW" b="1" dirty="0" smtClean="0">
                <a:latin typeface="+mn-lt"/>
              </a:rPr>
              <a:t>of Speech Quality</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Score: 1(lowest)</a:t>
            </a:r>
            <a:r>
              <a:rPr lang="en-US" altLang="zh-TW" dirty="0" smtClean="0">
                <a:cs typeface="Times New Roman" panose="02020603050405020304" pitchFamily="18" charset="0"/>
              </a:rPr>
              <a:t>–5(highest)</a:t>
            </a:r>
          </a:p>
          <a:p>
            <a:r>
              <a:rPr lang="en-US" altLang="zh-TW" dirty="0" smtClean="0">
                <a:cs typeface="Times New Roman" panose="02020603050405020304" pitchFamily="18" charset="0"/>
              </a:rPr>
              <a:t>Collapsed speech causes marked quality degradation</a:t>
            </a:r>
          </a:p>
          <a:p>
            <a:r>
              <a:rPr lang="en-US" altLang="zh-TW" dirty="0" smtClean="0">
                <a:cs typeface="Times New Roman" panose="02020603050405020304" pitchFamily="18" charset="0"/>
              </a:rPr>
              <a:t>LPCDC introduces negative effects</a:t>
            </a:r>
          </a:p>
          <a:p>
            <a:r>
              <a:rPr lang="en-US" altLang="zh-TW" dirty="0" smtClean="0">
                <a:cs typeface="Times New Roman" panose="02020603050405020304" pitchFamily="18" charset="0"/>
              </a:rPr>
              <a:t>CSSD + LPCDC </a:t>
            </a:r>
            <a:r>
              <a:rPr lang="en-US" altLang="zh-TW" b="1" dirty="0" smtClean="0">
                <a:cs typeface="Times New Roman" panose="02020603050405020304" pitchFamily="18" charset="0"/>
              </a:rPr>
              <a:t>segmentally</a:t>
            </a:r>
            <a:r>
              <a:rPr lang="en-US" altLang="zh-TW" dirty="0" smtClean="0">
                <a:cs typeface="Times New Roman" panose="02020603050405020304" pitchFamily="18" charset="0"/>
              </a:rPr>
              <a:t> suppresses collapsed speech</a:t>
            </a:r>
            <a:endParaRPr lang="en-US" altLang="zh-TW" dirty="0" smtClean="0"/>
          </a:p>
          <a:p>
            <a:endParaRPr lang="en-US" altLang="zh-TW" dirty="0" smtClean="0"/>
          </a:p>
          <a:p>
            <a:pPr lvl="1"/>
            <a:endParaRPr lang="en-US" altLang="zh-TW" dirty="0" smtClean="0"/>
          </a:p>
          <a:p>
            <a:endParaRPr lang="en-US" altLang="zh-TW" dirty="0" smtClean="0"/>
          </a:p>
          <a:p>
            <a:pPr lvl="1"/>
            <a:endParaRPr lang="en-US" altLang="zh-TW" dirty="0" smtClean="0"/>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14</a:t>
            </a:fld>
            <a:endParaRPr lang="zh-TW" altLang="en-US"/>
          </a:p>
        </p:txBody>
      </p:sp>
      <p:graphicFrame>
        <p:nvGraphicFramePr>
          <p:cNvPr id="8" name="圖表 7"/>
          <p:cNvGraphicFramePr>
            <a:graphicFrameLocks/>
          </p:cNvGraphicFramePr>
          <p:nvPr>
            <p:extLst>
              <p:ext uri="{D42A27DB-BD31-4B8C-83A1-F6EECF244321}">
                <p14:modId xmlns:p14="http://schemas.microsoft.com/office/powerpoint/2010/main" val="2550533046"/>
              </p:ext>
            </p:extLst>
          </p:nvPr>
        </p:nvGraphicFramePr>
        <p:xfrm>
          <a:off x="1767583" y="3955552"/>
          <a:ext cx="8656833" cy="2221411"/>
        </p:xfrm>
        <a:graphic>
          <a:graphicData uri="http://schemas.openxmlformats.org/drawingml/2006/chart">
            <c:chart xmlns:c="http://schemas.openxmlformats.org/drawingml/2006/chart" xmlns:r="http://schemas.openxmlformats.org/officeDocument/2006/relationships" r:id="rId3"/>
          </a:graphicData>
        </a:graphic>
      </p:graphicFrame>
      <p:sp>
        <p:nvSpPr>
          <p:cNvPr id="7" name="矩形 6"/>
          <p:cNvSpPr/>
          <p:nvPr/>
        </p:nvSpPr>
        <p:spPr>
          <a:xfrm>
            <a:off x="7215526" y="4667036"/>
            <a:ext cx="1360766" cy="11918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9" name="矩形 8"/>
          <p:cNvSpPr/>
          <p:nvPr/>
        </p:nvSpPr>
        <p:spPr>
          <a:xfrm>
            <a:off x="4030294" y="4667036"/>
            <a:ext cx="1393451" cy="11918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0" name="矩形 9"/>
          <p:cNvSpPr/>
          <p:nvPr/>
        </p:nvSpPr>
        <p:spPr>
          <a:xfrm>
            <a:off x="6353129" y="4667036"/>
            <a:ext cx="702861" cy="11918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1" name="矩形 10"/>
          <p:cNvSpPr/>
          <p:nvPr/>
        </p:nvSpPr>
        <p:spPr>
          <a:xfrm>
            <a:off x="8735828" y="4667036"/>
            <a:ext cx="702861" cy="11918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2" name="矩形 11"/>
          <p:cNvSpPr/>
          <p:nvPr/>
        </p:nvSpPr>
        <p:spPr>
          <a:xfrm>
            <a:off x="9551950" y="4667036"/>
            <a:ext cx="702861" cy="11918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3" name="矩形 12"/>
          <p:cNvSpPr/>
          <p:nvPr/>
        </p:nvSpPr>
        <p:spPr>
          <a:xfrm>
            <a:off x="5039833" y="5901069"/>
            <a:ext cx="946297" cy="2232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4" name="矩形 13"/>
          <p:cNvSpPr/>
          <p:nvPr/>
        </p:nvSpPr>
        <p:spPr>
          <a:xfrm>
            <a:off x="8330609" y="5901069"/>
            <a:ext cx="738963" cy="2232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0004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7" grpId="1" animBg="1"/>
      <p:bldP spid="9" grpId="0" animBg="1"/>
      <p:bldP spid="9" grpId="1" animBg="1"/>
      <p:bldP spid="10" grpId="0" animBg="1"/>
      <p:bldP spid="10" grpId="1" animBg="1"/>
      <p:bldP spid="11" grpId="0" animBg="1"/>
      <p:bldP spid="11" grpId="1" animBg="1"/>
      <p:bldP spid="12" grpId="0" animBg="1"/>
      <p:bldP spid="13" grpId="0" animBg="1"/>
      <p:bldP spid="13" grpId="1" animBg="1"/>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Speaker Similarity Evaluation</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Are the generated speech and natural speech from the same person?</a:t>
            </a:r>
          </a:p>
          <a:p>
            <a:r>
              <a:rPr lang="en-US" altLang="zh-TW" dirty="0" smtClean="0"/>
              <a:t>Similarity score = same (%) + maybe the same (%)</a:t>
            </a:r>
          </a:p>
          <a:p>
            <a:r>
              <a:rPr lang="en-US" altLang="zh-TW" dirty="0" smtClean="0"/>
              <a:t>CSSD +LPCDC maintains the same speaker similarity</a:t>
            </a:r>
          </a:p>
          <a:p>
            <a:endParaRPr lang="en-US" altLang="zh-TW" dirty="0" smtClean="0"/>
          </a:p>
          <a:p>
            <a:pPr lvl="1"/>
            <a:endParaRPr lang="en-US" altLang="zh-TW" dirty="0" smtClean="0"/>
          </a:p>
          <a:p>
            <a:endParaRPr lang="en-US" altLang="zh-TW" dirty="0" smtClean="0"/>
          </a:p>
          <a:p>
            <a:pPr lvl="1"/>
            <a:endParaRPr lang="en-US" altLang="zh-TW" dirty="0" smtClean="0"/>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15</a:t>
            </a:fld>
            <a:endParaRPr lang="zh-TW" altLang="en-US"/>
          </a:p>
        </p:txBody>
      </p:sp>
      <p:graphicFrame>
        <p:nvGraphicFramePr>
          <p:cNvPr id="8" name="圖表 7"/>
          <p:cNvGraphicFramePr>
            <a:graphicFrameLocks/>
          </p:cNvGraphicFramePr>
          <p:nvPr>
            <p:extLst>
              <p:ext uri="{D42A27DB-BD31-4B8C-83A1-F6EECF244321}">
                <p14:modId xmlns:p14="http://schemas.microsoft.com/office/powerpoint/2010/main" val="1344965424"/>
              </p:ext>
            </p:extLst>
          </p:nvPr>
        </p:nvGraphicFramePr>
        <p:xfrm>
          <a:off x="3242930" y="3253563"/>
          <a:ext cx="5619307" cy="2923400"/>
        </p:xfrm>
        <a:graphic>
          <a:graphicData uri="http://schemas.openxmlformats.org/drawingml/2006/chart">
            <c:chart xmlns:c="http://schemas.openxmlformats.org/drawingml/2006/chart" xmlns:r="http://schemas.openxmlformats.org/officeDocument/2006/relationships" r:id="rId3"/>
          </a:graphicData>
        </a:graphic>
      </p:graphicFrame>
      <p:sp>
        <p:nvSpPr>
          <p:cNvPr id="7" name="矩形 6"/>
          <p:cNvSpPr/>
          <p:nvPr/>
        </p:nvSpPr>
        <p:spPr>
          <a:xfrm>
            <a:off x="3466214" y="5720315"/>
            <a:ext cx="2371060" cy="2073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0" name="矩形 9"/>
          <p:cNvSpPr/>
          <p:nvPr/>
        </p:nvSpPr>
        <p:spPr>
          <a:xfrm>
            <a:off x="4274288" y="4130749"/>
            <a:ext cx="4242390" cy="15895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07283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7" grpId="1"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Receptive Field Extension: DCNN</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Receptive field</a:t>
            </a:r>
          </a:p>
          <a:p>
            <a:pPr lvl="1"/>
            <a:r>
              <a:rPr lang="en-US" altLang="zh-TW" dirty="0" smtClean="0"/>
              <a:t>A region of input space affecting the neural network output</a:t>
            </a:r>
          </a:p>
          <a:p>
            <a:pPr lvl="1"/>
            <a:r>
              <a:rPr lang="en-US" altLang="zh-TW" dirty="0"/>
              <a:t>Receptive </a:t>
            </a:r>
            <a:r>
              <a:rPr lang="en-US" altLang="zh-TW" dirty="0" smtClean="0"/>
              <a:t>field size is highly related to the model capacity</a:t>
            </a:r>
          </a:p>
          <a:p>
            <a:r>
              <a:rPr lang="en-US" altLang="zh-TW" dirty="0" smtClean="0"/>
              <a:t>Dilated CNN (DCNN) </a:t>
            </a:r>
            <a:r>
              <a:rPr lang="en-US" altLang="zh-TW" sz="1800" dirty="0"/>
              <a:t>[F. Yu+, 2016]</a:t>
            </a:r>
          </a:p>
          <a:p>
            <a:pPr lvl="1"/>
            <a:r>
              <a:rPr lang="en-US" altLang="zh-TW" dirty="0" smtClean="0"/>
              <a:t>Convolution with time delays (gaps, dilation size)</a:t>
            </a:r>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16</a:t>
            </a:fld>
            <a:endParaRPr lang="zh-TW" altLang="en-US"/>
          </a:p>
        </p:txBody>
      </p:sp>
      <p:sp>
        <p:nvSpPr>
          <p:cNvPr id="4" name="向右箭號 3"/>
          <p:cNvSpPr/>
          <p:nvPr/>
        </p:nvSpPr>
        <p:spPr>
          <a:xfrm>
            <a:off x="4374779" y="4876800"/>
            <a:ext cx="484095" cy="33468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圖片 10"/>
          <p:cNvPicPr>
            <a:picLocks noChangeAspect="1"/>
          </p:cNvPicPr>
          <p:nvPr/>
        </p:nvPicPr>
        <p:blipFill>
          <a:blip r:embed="rId3"/>
          <a:stretch>
            <a:fillRect/>
          </a:stretch>
        </p:blipFill>
        <p:spPr>
          <a:xfrm>
            <a:off x="2280688" y="4114515"/>
            <a:ext cx="1966055" cy="2247815"/>
          </a:xfrm>
          <a:prstGeom prst="rect">
            <a:avLst/>
          </a:prstGeom>
        </p:spPr>
      </p:pic>
      <p:pic>
        <p:nvPicPr>
          <p:cNvPr id="5" name="圖片 4"/>
          <p:cNvPicPr>
            <a:picLocks noChangeAspect="1"/>
          </p:cNvPicPr>
          <p:nvPr/>
        </p:nvPicPr>
        <p:blipFill>
          <a:blip r:embed="rId4"/>
          <a:stretch>
            <a:fillRect/>
          </a:stretch>
        </p:blipFill>
        <p:spPr>
          <a:xfrm>
            <a:off x="4959628" y="4114515"/>
            <a:ext cx="4978969" cy="2251197"/>
          </a:xfrm>
          <a:prstGeom prst="rect">
            <a:avLst/>
          </a:prstGeom>
        </p:spPr>
      </p:pic>
      <p:sp>
        <p:nvSpPr>
          <p:cNvPr id="10" name="矩形 9"/>
          <p:cNvSpPr/>
          <p:nvPr/>
        </p:nvSpPr>
        <p:spPr>
          <a:xfrm>
            <a:off x="9247517" y="5400137"/>
            <a:ext cx="644106" cy="4054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p:cNvSpPr/>
          <p:nvPr/>
        </p:nvSpPr>
        <p:spPr>
          <a:xfrm>
            <a:off x="9247517" y="4876801"/>
            <a:ext cx="644106" cy="4054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p:cNvSpPr/>
          <p:nvPr/>
        </p:nvSpPr>
        <p:spPr>
          <a:xfrm>
            <a:off x="6567578" y="4637006"/>
            <a:ext cx="2501661" cy="394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矩形 15"/>
          <p:cNvSpPr/>
          <p:nvPr/>
        </p:nvSpPr>
        <p:spPr>
          <a:xfrm>
            <a:off x="9247517" y="4353465"/>
            <a:ext cx="644106" cy="4054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矩形 16"/>
          <p:cNvSpPr/>
          <p:nvPr/>
        </p:nvSpPr>
        <p:spPr>
          <a:xfrm>
            <a:off x="7617112" y="5156023"/>
            <a:ext cx="1452127" cy="394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矩形 17"/>
          <p:cNvSpPr/>
          <p:nvPr/>
        </p:nvSpPr>
        <p:spPr>
          <a:xfrm>
            <a:off x="8145816" y="5675040"/>
            <a:ext cx="923422" cy="394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矩形 18"/>
          <p:cNvSpPr/>
          <p:nvPr/>
        </p:nvSpPr>
        <p:spPr>
          <a:xfrm>
            <a:off x="2280688" y="6089795"/>
            <a:ext cx="1855030" cy="322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6"/>
          <p:cNvSpPr/>
          <p:nvPr/>
        </p:nvSpPr>
        <p:spPr>
          <a:xfrm>
            <a:off x="8744321" y="4685145"/>
            <a:ext cx="276038" cy="307777"/>
          </a:xfrm>
          <a:prstGeom prst="rect">
            <a:avLst/>
          </a:prstGeom>
          <a:noFill/>
          <a:effectLst/>
        </p:spPr>
        <p:txBody>
          <a:bodyPr wrap="none" lIns="91440" tIns="45720" rIns="91440" bIns="45720">
            <a:spAutoFit/>
          </a:bodyPr>
          <a:lstStyle/>
          <a:p>
            <a:pPr algn="ctr"/>
            <a:r>
              <a:rPr lang="en-US" altLang="zh-TW" sz="1400" b="0" cap="none" spc="0" dirty="0" smtClean="0">
                <a:ln w="0"/>
                <a:solidFill>
                  <a:schemeClr val="tx1"/>
                </a:solidFill>
                <a:effectLst>
                  <a:outerShdw blurRad="38100" dist="19050" dir="2700000" algn="tl" rotWithShape="0">
                    <a:schemeClr val="dk1">
                      <a:alpha val="40000"/>
                    </a:schemeClr>
                  </a:outerShdw>
                </a:effectLst>
              </a:rPr>
              <a:t>0</a:t>
            </a:r>
            <a:endParaRPr lang="zh-TW" altLang="en-US" sz="1400" b="0" cap="none" spc="0" dirty="0">
              <a:ln w="0"/>
              <a:solidFill>
                <a:schemeClr val="tx1"/>
              </a:solidFill>
              <a:effectLst>
                <a:outerShdw blurRad="38100" dist="19050" dir="2700000" algn="tl" rotWithShape="0">
                  <a:schemeClr val="dk1">
                    <a:alpha val="40000"/>
                  </a:schemeClr>
                </a:outerShdw>
              </a:effectLst>
            </a:endParaRPr>
          </a:p>
        </p:txBody>
      </p:sp>
      <p:sp>
        <p:nvSpPr>
          <p:cNvPr id="25" name="矩形 24"/>
          <p:cNvSpPr/>
          <p:nvPr/>
        </p:nvSpPr>
        <p:spPr>
          <a:xfrm>
            <a:off x="6653284" y="4685145"/>
            <a:ext cx="245659" cy="307777"/>
          </a:xfrm>
          <a:prstGeom prst="rect">
            <a:avLst/>
          </a:prstGeom>
          <a:noFill/>
          <a:effectLst/>
        </p:spPr>
        <p:txBody>
          <a:bodyPr wrap="square" lIns="91440" tIns="45720" rIns="91440" bIns="45720">
            <a:spAutoFit/>
          </a:bodyPr>
          <a:lstStyle/>
          <a:p>
            <a:pPr algn="ctr"/>
            <a:r>
              <a:rPr lang="en-US" altLang="zh-TW" sz="1400" dirty="0">
                <a:ln w="0"/>
                <a:effectLst>
                  <a:outerShdw blurRad="38100" dist="19050" dir="2700000" algn="tl" rotWithShape="0">
                    <a:schemeClr val="dk1">
                      <a:alpha val="40000"/>
                    </a:schemeClr>
                  </a:outerShdw>
                </a:effectLst>
              </a:rPr>
              <a:t>4</a:t>
            </a:r>
            <a:endParaRPr lang="zh-TW" altLang="en-US" sz="1400" b="0" cap="none" spc="0" dirty="0">
              <a:ln w="0"/>
              <a:solidFill>
                <a:schemeClr val="tx1"/>
              </a:solidFill>
              <a:effectLst>
                <a:outerShdw blurRad="38100" dist="19050" dir="2700000" algn="tl" rotWithShape="0">
                  <a:schemeClr val="dk1">
                    <a:alpha val="40000"/>
                  </a:schemeClr>
                </a:outerShdw>
              </a:effectLst>
            </a:endParaRPr>
          </a:p>
        </p:txBody>
      </p:sp>
      <p:sp>
        <p:nvSpPr>
          <p:cNvPr id="26" name="矩形 25"/>
          <p:cNvSpPr/>
          <p:nvPr/>
        </p:nvSpPr>
        <p:spPr>
          <a:xfrm>
            <a:off x="8744321" y="5717697"/>
            <a:ext cx="276038" cy="307777"/>
          </a:xfrm>
          <a:prstGeom prst="rect">
            <a:avLst/>
          </a:prstGeom>
          <a:noFill/>
          <a:effectLst/>
        </p:spPr>
        <p:txBody>
          <a:bodyPr wrap="square" lIns="91440" tIns="45720" rIns="91440" bIns="45720">
            <a:spAutoFit/>
          </a:bodyPr>
          <a:lstStyle/>
          <a:p>
            <a:pPr algn="ctr"/>
            <a:r>
              <a:rPr lang="en-US" altLang="zh-TW" sz="1400" b="0" cap="none" spc="0" dirty="0" smtClean="0">
                <a:ln w="0"/>
                <a:solidFill>
                  <a:schemeClr val="tx1"/>
                </a:solidFill>
                <a:effectLst>
                  <a:outerShdw blurRad="38100" dist="19050" dir="2700000" algn="tl" rotWithShape="0">
                    <a:schemeClr val="dk1">
                      <a:alpha val="40000"/>
                    </a:schemeClr>
                  </a:outerShdw>
                </a:effectLst>
              </a:rPr>
              <a:t>0</a:t>
            </a:r>
            <a:endParaRPr lang="zh-TW" altLang="en-US" sz="1400" b="0" cap="none" spc="0" dirty="0">
              <a:ln w="0"/>
              <a:solidFill>
                <a:schemeClr val="tx1"/>
              </a:solidFill>
              <a:effectLst>
                <a:outerShdw blurRad="38100" dist="19050" dir="2700000" algn="tl" rotWithShape="0">
                  <a:schemeClr val="dk1">
                    <a:alpha val="40000"/>
                  </a:schemeClr>
                </a:outerShdw>
              </a:effectLst>
            </a:endParaRPr>
          </a:p>
        </p:txBody>
      </p:sp>
      <p:sp>
        <p:nvSpPr>
          <p:cNvPr id="27" name="矩形 26"/>
          <p:cNvSpPr/>
          <p:nvPr/>
        </p:nvSpPr>
        <p:spPr>
          <a:xfrm>
            <a:off x="8744321" y="5199340"/>
            <a:ext cx="276038" cy="307777"/>
          </a:xfrm>
          <a:prstGeom prst="rect">
            <a:avLst/>
          </a:prstGeom>
          <a:noFill/>
          <a:effectLst/>
        </p:spPr>
        <p:txBody>
          <a:bodyPr wrap="none" lIns="91440" tIns="45720" rIns="91440" bIns="45720">
            <a:spAutoFit/>
          </a:bodyPr>
          <a:lstStyle/>
          <a:p>
            <a:pPr algn="ctr"/>
            <a:r>
              <a:rPr lang="en-US" altLang="zh-TW" sz="1400" b="0" cap="none" spc="0" dirty="0" smtClean="0">
                <a:ln w="0"/>
                <a:solidFill>
                  <a:schemeClr val="tx1"/>
                </a:solidFill>
                <a:effectLst>
                  <a:outerShdw blurRad="38100" dist="19050" dir="2700000" algn="tl" rotWithShape="0">
                    <a:schemeClr val="dk1">
                      <a:alpha val="40000"/>
                    </a:schemeClr>
                  </a:outerShdw>
                </a:effectLst>
              </a:rPr>
              <a:t>0</a:t>
            </a:r>
            <a:endParaRPr lang="zh-TW" altLang="en-US" sz="1400" b="0" cap="none" spc="0" dirty="0">
              <a:ln w="0"/>
              <a:solidFill>
                <a:schemeClr val="tx1"/>
              </a:solidFill>
              <a:effectLst>
                <a:outerShdw blurRad="38100" dist="19050" dir="2700000" algn="tl" rotWithShape="0">
                  <a:schemeClr val="dk1">
                    <a:alpha val="40000"/>
                  </a:schemeClr>
                </a:outerShdw>
              </a:effectLst>
            </a:endParaRPr>
          </a:p>
        </p:txBody>
      </p:sp>
      <p:sp>
        <p:nvSpPr>
          <p:cNvPr id="28" name="矩形 27"/>
          <p:cNvSpPr/>
          <p:nvPr/>
        </p:nvSpPr>
        <p:spPr>
          <a:xfrm>
            <a:off x="8209128" y="5717697"/>
            <a:ext cx="272066" cy="307777"/>
          </a:xfrm>
          <a:prstGeom prst="rect">
            <a:avLst/>
          </a:prstGeom>
          <a:noFill/>
          <a:effectLst/>
        </p:spPr>
        <p:txBody>
          <a:bodyPr wrap="square" lIns="91440" tIns="45720" rIns="91440" bIns="45720">
            <a:spAutoFit/>
          </a:bodyPr>
          <a:lstStyle/>
          <a:p>
            <a:pPr algn="ctr"/>
            <a:r>
              <a:rPr lang="en-US" altLang="zh-TW" sz="1400" dirty="0">
                <a:ln w="0"/>
                <a:effectLst>
                  <a:outerShdw blurRad="38100" dist="19050" dir="2700000" algn="tl" rotWithShape="0">
                    <a:schemeClr val="dk1">
                      <a:alpha val="40000"/>
                    </a:schemeClr>
                  </a:outerShdw>
                </a:effectLst>
              </a:rPr>
              <a:t>1</a:t>
            </a:r>
            <a:endParaRPr lang="zh-TW" altLang="en-US" sz="1400" b="0" cap="none" spc="0" dirty="0">
              <a:ln w="0"/>
              <a:solidFill>
                <a:schemeClr val="tx1"/>
              </a:solidFill>
              <a:effectLst>
                <a:outerShdw blurRad="38100" dist="19050" dir="2700000" algn="tl" rotWithShape="0">
                  <a:schemeClr val="dk1">
                    <a:alpha val="40000"/>
                  </a:schemeClr>
                </a:outerShdw>
              </a:effectLst>
            </a:endParaRPr>
          </a:p>
        </p:txBody>
      </p:sp>
      <p:sp>
        <p:nvSpPr>
          <p:cNvPr id="29" name="矩形 28"/>
          <p:cNvSpPr/>
          <p:nvPr/>
        </p:nvSpPr>
        <p:spPr>
          <a:xfrm>
            <a:off x="7697337" y="5201920"/>
            <a:ext cx="259090" cy="305197"/>
          </a:xfrm>
          <a:prstGeom prst="rect">
            <a:avLst/>
          </a:prstGeom>
          <a:noFill/>
          <a:effectLst/>
        </p:spPr>
        <p:txBody>
          <a:bodyPr wrap="square" lIns="91440" tIns="45720" rIns="91440" bIns="45720">
            <a:spAutoFit/>
          </a:bodyPr>
          <a:lstStyle/>
          <a:p>
            <a:pPr algn="ctr"/>
            <a:r>
              <a:rPr lang="en-US" altLang="zh-TW" sz="1400" dirty="0">
                <a:ln w="0"/>
                <a:effectLst>
                  <a:outerShdw blurRad="38100" dist="19050" dir="2700000" algn="tl" rotWithShape="0">
                    <a:schemeClr val="dk1">
                      <a:alpha val="40000"/>
                    </a:schemeClr>
                  </a:outerShdw>
                </a:effectLst>
              </a:rPr>
              <a:t>2</a:t>
            </a:r>
            <a:endParaRPr lang="zh-TW" altLang="en-US" sz="1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4443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26"/>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P spid="14" grpId="0" animBg="1"/>
      <p:bldP spid="15" grpId="0" animBg="1"/>
      <p:bldP spid="16" grpId="0" animBg="1"/>
      <p:bldP spid="17" grpId="0" animBg="1"/>
      <p:bldP spid="18" grpId="0" animBg="1"/>
      <p:bldP spid="19" grpId="0" animBg="1"/>
      <p:bldP spid="7" grpId="0"/>
      <p:bldP spid="25" grpId="0"/>
      <p:bldP spid="26" grpId="0"/>
      <p:bldP spid="26" grpId="1"/>
      <p:bldP spid="27" grpId="0"/>
      <p:bldP spid="27" grpId="1"/>
      <p:bldP spid="28" grpId="0"/>
      <p:bldP spid="28" grpId="1"/>
      <p:bldP spid="29" grpId="0"/>
      <p:bldP spid="2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PDCNN</a:t>
            </a:r>
            <a:endParaRPr lang="zh-TW" altLang="en-US" b="1" dirty="0">
              <a:latin typeface="+mn-lt"/>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r>
                  <a:rPr lang="en-US" altLang="zh-TW" dirty="0" smtClean="0"/>
                  <a:t>Main drawback of </a:t>
                </a:r>
                <a:r>
                  <a:rPr lang="en-US" altLang="zh-TW" b="1" dirty="0" smtClean="0">
                    <a:solidFill>
                      <a:schemeClr val="accent5">
                        <a:lumMod val="50000"/>
                      </a:schemeClr>
                    </a:solidFill>
                  </a:rPr>
                  <a:t>CNN/DCNN</a:t>
                </a:r>
                <a:r>
                  <a:rPr lang="en-US" altLang="zh-TW" dirty="0" smtClean="0"/>
                  <a:t> is the </a:t>
                </a:r>
                <a:r>
                  <a:rPr lang="en-US" altLang="zh-TW" b="1" dirty="0" smtClean="0"/>
                  <a:t>fixed</a:t>
                </a:r>
                <a:r>
                  <a:rPr lang="en-US" altLang="zh-TW" dirty="0" smtClean="0"/>
                  <a:t> structure</a:t>
                </a:r>
              </a:p>
              <a:p>
                <a:pPr lvl="1"/>
                <a14:m>
                  <m:oMath xmlns:m="http://schemas.openxmlformats.org/officeDocument/2006/math">
                    <m:sSubSup>
                      <m:sSubSupPr>
                        <m:ctrlPr>
                          <a:rPr lang="en-US" altLang="zh-TW" b="0" i="1" smtClean="0">
                            <a:latin typeface="Cambria Math" panose="02040503050406030204" pitchFamily="18" charset="0"/>
                          </a:rPr>
                        </m:ctrlPr>
                      </m:sSubSupPr>
                      <m:e>
                        <m:r>
                          <a:rPr lang="en-US" altLang="zh-TW" i="1">
                            <a:latin typeface="Cambria Math" panose="02040503050406030204" pitchFamily="18" charset="0"/>
                          </a:rPr>
                          <m:t>𝑦</m:t>
                        </m:r>
                      </m:e>
                      <m:sub>
                        <m:r>
                          <a:rPr lang="en-US" altLang="zh-TW" b="0" i="1" smtClean="0">
                            <a:latin typeface="Cambria Math" panose="02040503050406030204" pitchFamily="18" charset="0"/>
                          </a:rPr>
                          <m:t>𝑡</m:t>
                        </m:r>
                      </m:sub>
                      <m:sup>
                        <m:r>
                          <a:rPr lang="en-US" altLang="zh-TW" b="0" i="1" smtClean="0">
                            <a:latin typeface="Cambria Math" panose="02040503050406030204" pitchFamily="18" charset="0"/>
                          </a:rPr>
                          <m:t>(</m:t>
                        </m:r>
                        <m:r>
                          <m:rPr>
                            <m:sty m:val="p"/>
                          </m:rPr>
                          <a:rPr lang="en-US" altLang="zh-TW" b="0" i="0" smtClean="0">
                            <a:latin typeface="Cambria Math" panose="02040503050406030204" pitchFamily="18" charset="0"/>
                          </a:rPr>
                          <m:t>o</m:t>
                        </m:r>
                        <m:r>
                          <a:rPr lang="en-US" altLang="zh-TW" b="0" i="1" smtClean="0">
                            <a:latin typeface="Cambria Math" panose="02040503050406030204" pitchFamily="18" charset="0"/>
                          </a:rPr>
                          <m:t>)</m:t>
                        </m:r>
                      </m:sup>
                    </m:sSubSup>
                    <m:r>
                      <a:rPr lang="en-US" altLang="zh-TW" i="1" smtClean="0">
                        <a:latin typeface="Cambria Math" panose="02040503050406030204" pitchFamily="18" charset="0"/>
                      </a:rPr>
                      <m:t>=</m:t>
                    </m:r>
                    <m:sSup>
                      <m:sSupPr>
                        <m:ctrlPr>
                          <a:rPr lang="en-US" altLang="zh-TW" b="0" i="1" smtClean="0">
                            <a:latin typeface="Cambria Math" panose="02040503050406030204" pitchFamily="18" charset="0"/>
                          </a:rPr>
                        </m:ctrlPr>
                      </m:sSupPr>
                      <m:e>
                        <m:r>
                          <a:rPr lang="en-US" altLang="zh-TW" b="1" i="1">
                            <a:latin typeface="Cambria Math" panose="02040503050406030204" pitchFamily="18" charset="0"/>
                          </a:rPr>
                          <m:t>𝑾</m:t>
                        </m:r>
                      </m:e>
                      <m:sup>
                        <m:r>
                          <a:rPr lang="en-US" altLang="zh-TW" b="0" i="1" smtClean="0">
                            <a:latin typeface="Cambria Math" panose="02040503050406030204" pitchFamily="18" charset="0"/>
                          </a:rPr>
                          <m:t>(</m:t>
                        </m:r>
                        <m:r>
                          <m:rPr>
                            <m:sty m:val="p"/>
                          </m:rPr>
                          <a:rPr lang="en-US" altLang="zh-TW" b="0" i="0" smtClean="0">
                            <a:latin typeface="Cambria Math" panose="02040503050406030204" pitchFamily="18" charset="0"/>
                          </a:rPr>
                          <m:t>c</m:t>
                        </m:r>
                        <m:r>
                          <a:rPr lang="en-US" altLang="zh-TW" b="0" i="1"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𝑦</m:t>
                        </m:r>
                      </m:e>
                      <m:sub>
                        <m:r>
                          <a:rPr lang="en-US" altLang="zh-TW" i="1">
                            <a:latin typeface="Cambria Math" panose="02040503050406030204" pitchFamily="18" charset="0"/>
                          </a:rPr>
                          <m:t>𝑡</m:t>
                        </m:r>
                      </m:sub>
                      <m:sup>
                        <m:r>
                          <a:rPr lang="en-US" altLang="zh-TW" i="1">
                            <a:latin typeface="Cambria Math" panose="02040503050406030204" pitchFamily="18" charset="0"/>
                          </a:rPr>
                          <m:t>(</m:t>
                        </m:r>
                        <m:r>
                          <m:rPr>
                            <m:sty m:val="p"/>
                          </m:rPr>
                          <a:rPr lang="en-US" altLang="zh-TW" b="0" i="0" smtClean="0">
                            <a:latin typeface="Cambria Math" panose="02040503050406030204" pitchFamily="18" charset="0"/>
                          </a:rPr>
                          <m:t>i</m:t>
                        </m:r>
                        <m:r>
                          <a:rPr lang="en-US" altLang="zh-TW" i="1">
                            <a:latin typeface="Cambria Math" panose="02040503050406030204" pitchFamily="18" charset="0"/>
                          </a:rPr>
                          <m:t>)</m:t>
                        </m:r>
                      </m:sup>
                    </m:sSubSup>
                    <m:r>
                      <a:rPr lang="en-US" altLang="zh-TW"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b="1" i="1">
                            <a:latin typeface="Cambria Math" panose="02040503050406030204" pitchFamily="18" charset="0"/>
                          </a:rPr>
                          <m:t>𝑾</m:t>
                        </m:r>
                      </m:e>
                      <m:sup>
                        <m:r>
                          <a:rPr lang="en-US" altLang="zh-TW" i="1">
                            <a:latin typeface="Cambria Math" panose="02040503050406030204" pitchFamily="18" charset="0"/>
                          </a:rPr>
                          <m:t>(</m:t>
                        </m:r>
                        <m:r>
                          <m:rPr>
                            <m:sty m:val="p"/>
                          </m:rPr>
                          <a:rPr lang="en-US" altLang="zh-TW" b="0" i="0" smtClean="0">
                            <a:latin typeface="Cambria Math" panose="02040503050406030204" pitchFamily="18" charset="0"/>
                          </a:rPr>
                          <m:t>p</m:t>
                        </m:r>
                        <m:r>
                          <a:rPr lang="en-US" altLang="zh-TW" i="1">
                            <a:latin typeface="Cambria Math" panose="02040503050406030204" pitchFamily="18" charset="0"/>
                          </a:rPr>
                          <m:t>)</m:t>
                        </m:r>
                      </m:sup>
                    </m:sSup>
                    <m:r>
                      <a:rPr lang="en-US" altLang="zh-TW"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𝑦</m:t>
                        </m:r>
                      </m:e>
                      <m:sub>
                        <m:r>
                          <a:rPr lang="en-US" altLang="zh-TW" i="1">
                            <a:latin typeface="Cambria Math" panose="02040503050406030204" pitchFamily="18" charset="0"/>
                          </a:rPr>
                          <m:t>𝑡</m:t>
                        </m:r>
                        <m:r>
                          <a:rPr lang="en-US" altLang="zh-TW" b="0" i="1" smtClean="0">
                            <a:latin typeface="Cambria Math" panose="02040503050406030204" pitchFamily="18" charset="0"/>
                          </a:rPr>
                          <m:t>−</m:t>
                        </m:r>
                        <m:r>
                          <a:rPr lang="en-US" altLang="zh-TW" b="0" i="1" smtClean="0">
                            <a:latin typeface="Cambria Math" panose="02040503050406030204" pitchFamily="18" charset="0"/>
                          </a:rPr>
                          <m:t>𝑑</m:t>
                        </m:r>
                      </m:sub>
                      <m:sup>
                        <m:r>
                          <a:rPr lang="en-US" altLang="zh-TW" i="1">
                            <a:latin typeface="Cambria Math" panose="02040503050406030204" pitchFamily="18" charset="0"/>
                          </a:rPr>
                          <m:t>(</m:t>
                        </m:r>
                        <m:r>
                          <m:rPr>
                            <m:sty m:val="p"/>
                          </m:rPr>
                          <a:rPr lang="en-US" altLang="zh-TW" i="0">
                            <a:latin typeface="Cambria Math" panose="02040503050406030204" pitchFamily="18" charset="0"/>
                          </a:rPr>
                          <m:t>i</m:t>
                        </m:r>
                        <m:r>
                          <a:rPr lang="en-US" altLang="zh-TW" i="1">
                            <a:latin typeface="Cambria Math" panose="02040503050406030204" pitchFamily="18" charset="0"/>
                          </a:rPr>
                          <m:t>)</m:t>
                        </m:r>
                      </m:sup>
                    </m:sSubSup>
                  </m:oMath>
                </a14:m>
                <a:endParaRPr lang="en-US" altLang="zh-TW" dirty="0" smtClean="0"/>
              </a:p>
              <a:p>
                <a:pPr lvl="1"/>
                <a:r>
                  <a:rPr lang="en-US" altLang="zh-TW" dirty="0" smtClean="0"/>
                  <a:t>Dilation size </a:t>
                </a:r>
                <a14:m>
                  <m:oMath xmlns:m="http://schemas.openxmlformats.org/officeDocument/2006/math">
                    <m:r>
                      <a:rPr lang="en-US" altLang="zh-TW" b="1" i="1" smtClean="0">
                        <a:solidFill>
                          <a:schemeClr val="tx1"/>
                        </a:solidFill>
                        <a:latin typeface="Cambria Math" panose="02040503050406030204" pitchFamily="18" charset="0"/>
                      </a:rPr>
                      <m:t>𝒅</m:t>
                    </m:r>
                  </m:oMath>
                </a14:m>
                <a:r>
                  <a:rPr lang="en-US" altLang="zh-TW" dirty="0" smtClean="0"/>
                  <a:t> is pre-defined and </a:t>
                </a:r>
                <a:r>
                  <a:rPr lang="en-US" altLang="zh-TW" b="1" dirty="0" smtClean="0"/>
                  <a:t>time-invariant</a:t>
                </a:r>
              </a:p>
              <a:p>
                <a:r>
                  <a:rPr lang="en-US" altLang="zh-TW" b="1" dirty="0" smtClean="0">
                    <a:solidFill>
                      <a:srgbClr val="808000"/>
                    </a:solidFill>
                    <a:sym typeface="Wingdings" panose="05000000000000000000" pitchFamily="2" charset="2"/>
                  </a:rPr>
                  <a:t>Pitch-dependent DCNN</a:t>
                </a:r>
              </a:p>
              <a:p>
                <a:pPr lvl="1"/>
                <a:r>
                  <a:rPr lang="en-US" altLang="zh-TW" dirty="0"/>
                  <a:t>Dilation size </a:t>
                </a:r>
                <a14:m>
                  <m:oMath xmlns:m="http://schemas.openxmlformats.org/officeDocument/2006/math">
                    <m:r>
                      <a:rPr lang="en-US" altLang="zh-TW" b="1" i="1" smtClean="0">
                        <a:solidFill>
                          <a:schemeClr val="tx1"/>
                        </a:solidFill>
                        <a:latin typeface="Cambria Math" panose="02040503050406030204" pitchFamily="18" charset="0"/>
                      </a:rPr>
                      <m:t>𝒅</m:t>
                    </m:r>
                    <m:r>
                      <a:rPr lang="en-US" altLang="zh-TW" b="1" i="1" smtClean="0">
                        <a:solidFill>
                          <a:schemeClr val="tx1"/>
                        </a:solidFill>
                        <a:latin typeface="Cambria Math" panose="02040503050406030204" pitchFamily="18" charset="0"/>
                      </a:rPr>
                      <m:t>′</m:t>
                    </m:r>
                  </m:oMath>
                </a14:m>
                <a:r>
                  <a:rPr lang="en-US" altLang="zh-TW" dirty="0"/>
                  <a:t> is </a:t>
                </a:r>
                <a:r>
                  <a:rPr lang="en-US" altLang="zh-TW" b="1" dirty="0" smtClean="0"/>
                  <a:t>pitch-dependent</a:t>
                </a:r>
                <a:r>
                  <a:rPr lang="en-US" altLang="zh-TW" dirty="0" smtClean="0"/>
                  <a:t> and </a:t>
                </a:r>
                <a:r>
                  <a:rPr lang="en-US" altLang="zh-TW" b="1" dirty="0" smtClean="0"/>
                  <a:t>time-variant</a:t>
                </a:r>
                <a:endParaRPr lang="en-US" altLang="zh-TW" b="1"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en-US">
                    <a:noFill/>
                  </a:rPr>
                  <a:t> </a:t>
                </a:r>
              </a:p>
            </p:txBody>
          </p:sp>
        </mc:Fallback>
      </mc:AlternateContent>
      <p:sp>
        <p:nvSpPr>
          <p:cNvPr id="6" name="投影片編號版面配置區 5"/>
          <p:cNvSpPr>
            <a:spLocks noGrp="1"/>
          </p:cNvSpPr>
          <p:nvPr>
            <p:ph type="sldNum" sz="quarter" idx="12"/>
          </p:nvPr>
        </p:nvSpPr>
        <p:spPr/>
        <p:txBody>
          <a:bodyPr/>
          <a:lstStyle/>
          <a:p>
            <a:fld id="{CECD2910-5291-4215-A14B-1E9C42171ABB}" type="slidenum">
              <a:rPr lang="zh-TW" altLang="en-US" smtClean="0"/>
              <a:t>17</a:t>
            </a:fld>
            <a:endParaRPr lang="zh-TW" altLang="en-US"/>
          </a:p>
        </p:txBody>
      </p:sp>
      <p:sp>
        <p:nvSpPr>
          <p:cNvPr id="7" name="矩形 6"/>
          <p:cNvSpPr/>
          <p:nvPr/>
        </p:nvSpPr>
        <p:spPr>
          <a:xfrm>
            <a:off x="1606972" y="2445249"/>
            <a:ext cx="175437" cy="2923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7"/>
          <p:cNvSpPr/>
          <p:nvPr/>
        </p:nvSpPr>
        <p:spPr>
          <a:xfrm>
            <a:off x="3494029" y="2456430"/>
            <a:ext cx="175437" cy="2923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5279178" y="2437453"/>
            <a:ext cx="175437" cy="2923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a:off x="3695552" y="2310232"/>
            <a:ext cx="203791" cy="225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11"/>
          <p:cNvSpPr/>
          <p:nvPr/>
        </p:nvSpPr>
        <p:spPr>
          <a:xfrm>
            <a:off x="5504234" y="2291256"/>
            <a:ext cx="203791" cy="225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12"/>
          <p:cNvSpPr/>
          <p:nvPr/>
        </p:nvSpPr>
        <p:spPr>
          <a:xfrm>
            <a:off x="1854349" y="2299051"/>
            <a:ext cx="203791" cy="225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p:cNvSpPr/>
          <p:nvPr/>
        </p:nvSpPr>
        <p:spPr>
          <a:xfrm>
            <a:off x="2537663" y="2337353"/>
            <a:ext cx="567294" cy="3681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p:cNvSpPr/>
          <p:nvPr/>
        </p:nvSpPr>
        <p:spPr>
          <a:xfrm>
            <a:off x="4257034" y="2337353"/>
            <a:ext cx="567294" cy="3681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矩形 15"/>
          <p:cNvSpPr/>
          <p:nvPr/>
        </p:nvSpPr>
        <p:spPr>
          <a:xfrm>
            <a:off x="1712412" y="2542098"/>
            <a:ext cx="203791" cy="225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矩形 16"/>
          <p:cNvSpPr/>
          <p:nvPr/>
        </p:nvSpPr>
        <p:spPr>
          <a:xfrm>
            <a:off x="3591935" y="2558137"/>
            <a:ext cx="203791" cy="225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矩形 17"/>
          <p:cNvSpPr/>
          <p:nvPr/>
        </p:nvSpPr>
        <p:spPr>
          <a:xfrm>
            <a:off x="5385060" y="2539160"/>
            <a:ext cx="203791" cy="225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矩形 18"/>
          <p:cNvSpPr/>
          <p:nvPr/>
        </p:nvSpPr>
        <p:spPr>
          <a:xfrm>
            <a:off x="5669802" y="2546184"/>
            <a:ext cx="203791" cy="225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圖片 3"/>
          <p:cNvPicPr>
            <a:picLocks noChangeAspect="1"/>
          </p:cNvPicPr>
          <p:nvPr/>
        </p:nvPicPr>
        <p:blipFill>
          <a:blip r:embed="rId4"/>
          <a:stretch>
            <a:fillRect/>
          </a:stretch>
        </p:blipFill>
        <p:spPr>
          <a:xfrm>
            <a:off x="3126985" y="4722838"/>
            <a:ext cx="2460263" cy="1642152"/>
          </a:xfrm>
          <a:prstGeom prst="rect">
            <a:avLst/>
          </a:prstGeom>
        </p:spPr>
      </p:pic>
      <p:pic>
        <p:nvPicPr>
          <p:cNvPr id="5" name="圖片 4"/>
          <p:cNvPicPr>
            <a:picLocks noChangeAspect="1"/>
          </p:cNvPicPr>
          <p:nvPr/>
        </p:nvPicPr>
        <p:blipFill>
          <a:blip r:embed="rId5"/>
          <a:stretch>
            <a:fillRect/>
          </a:stretch>
        </p:blipFill>
        <p:spPr>
          <a:xfrm>
            <a:off x="4457047" y="4114475"/>
            <a:ext cx="4607973" cy="2241877"/>
          </a:xfrm>
          <a:prstGeom prst="rect">
            <a:avLst/>
          </a:prstGeom>
        </p:spPr>
      </p:pic>
    </p:spTree>
    <p:extLst>
      <p:ext uri="{BB962C8B-B14F-4D97-AF65-F5344CB8AC3E}">
        <p14:creationId xmlns:p14="http://schemas.microsoft.com/office/powerpoint/2010/main" val="218974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6"/>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7"/>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8"/>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9"/>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3">
                                            <p:txEl>
                                              <p:pRg st="2" end="2"/>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
                                            <p:txEl>
                                              <p:pRg st="3" end="3"/>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7" grpId="1" animBg="1"/>
      <p:bldP spid="8" grpId="0" animBg="1"/>
      <p:bldP spid="8" grpId="1" animBg="1"/>
      <p:bldP spid="9" grpId="0" animBg="1"/>
      <p:bldP spid="9" grpId="1" animBg="1"/>
      <p:bldP spid="10" grpId="0" animBg="1"/>
      <p:bldP spid="10"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a:solidFill>
                  <a:prstClr val="black"/>
                </a:solidFill>
                <a:latin typeface="Calibri" panose="020F0502020204030204"/>
              </a:rPr>
              <a:t>Quasi-Periodic </a:t>
            </a:r>
            <a:r>
              <a:rPr lang="en-US" altLang="zh-TW" b="1" dirty="0" smtClean="0">
                <a:solidFill>
                  <a:prstClr val="black"/>
                </a:solidFill>
                <a:latin typeface="Calibri" panose="020F0502020204030204"/>
              </a:rPr>
              <a:t>Signal Modeling</a:t>
            </a:r>
            <a:endParaRPr lang="zh-TW" altLang="en-US" sz="2000" b="1" dirty="0"/>
          </a:p>
        </p:txBody>
      </p:sp>
      <p:sp>
        <p:nvSpPr>
          <p:cNvPr id="3" name="內容版面配置區 2"/>
          <p:cNvSpPr>
            <a:spLocks noGrp="1"/>
          </p:cNvSpPr>
          <p:nvPr>
            <p:ph idx="1"/>
          </p:nvPr>
        </p:nvSpPr>
        <p:spPr/>
        <p:txBody>
          <a:bodyPr>
            <a:normAutofit/>
          </a:bodyPr>
          <a:lstStyle/>
          <a:p>
            <a:r>
              <a:rPr lang="en-US" altLang="zh-TW" dirty="0" smtClean="0"/>
              <a:t>Simultaneous model periodic and aperiodic components</a:t>
            </a:r>
          </a:p>
          <a:p>
            <a:r>
              <a:rPr lang="en-US" altLang="zh-TW" b="1" dirty="0" smtClean="0"/>
              <a:t>Cascaded</a:t>
            </a:r>
            <a:r>
              <a:rPr lang="en-US" altLang="zh-TW" dirty="0" smtClean="0"/>
              <a:t> network of fixed and adaptive blocks</a:t>
            </a:r>
          </a:p>
          <a:p>
            <a:r>
              <a:rPr lang="en-US" altLang="zh-TW" b="1" dirty="0" smtClean="0"/>
              <a:t>Fixed</a:t>
            </a:r>
            <a:r>
              <a:rPr lang="en-US" altLang="zh-TW" dirty="0" smtClean="0"/>
              <a:t> blocks w/ </a:t>
            </a:r>
            <a:r>
              <a:rPr lang="en-US" altLang="zh-TW" b="1" dirty="0" smtClean="0">
                <a:solidFill>
                  <a:schemeClr val="accent5">
                    <a:lumMod val="50000"/>
                  </a:schemeClr>
                </a:solidFill>
              </a:rPr>
              <a:t>DCNNs</a:t>
            </a:r>
          </a:p>
          <a:p>
            <a:pPr lvl="1"/>
            <a:r>
              <a:rPr lang="en-US" altLang="zh-TW" dirty="0" smtClean="0"/>
              <a:t>Model </a:t>
            </a:r>
            <a:r>
              <a:rPr lang="en-US" altLang="zh-TW" dirty="0"/>
              <a:t>the </a:t>
            </a:r>
            <a:r>
              <a:rPr lang="en-US" altLang="zh-TW" dirty="0" smtClean="0"/>
              <a:t>aperiodic components </a:t>
            </a:r>
            <a:r>
              <a:rPr lang="en-US" altLang="zh-TW" dirty="0"/>
              <a:t>with the nearest samples</a:t>
            </a:r>
            <a:r>
              <a:rPr lang="en-US" altLang="zh-TW" b="1" dirty="0">
                <a:solidFill>
                  <a:srgbClr val="C00000"/>
                </a:solidFill>
              </a:rPr>
              <a:t> </a:t>
            </a:r>
            <a:r>
              <a:rPr lang="en-US" altLang="zh-TW" dirty="0"/>
              <a:t>(short-term </a:t>
            </a:r>
            <a:r>
              <a:rPr lang="en-US" altLang="zh-TW" dirty="0" smtClean="0"/>
              <a:t>correlations)</a:t>
            </a:r>
          </a:p>
          <a:p>
            <a:pPr lvl="1"/>
            <a:r>
              <a:rPr lang="en-US" altLang="zh-TW" dirty="0"/>
              <a:t>Network architecture is </a:t>
            </a:r>
            <a:r>
              <a:rPr lang="en-US" altLang="zh-TW" dirty="0" smtClean="0"/>
              <a:t>fixed</a:t>
            </a:r>
          </a:p>
          <a:p>
            <a:r>
              <a:rPr lang="en-US" altLang="zh-TW" b="1" dirty="0" smtClean="0"/>
              <a:t>Adaptive</a:t>
            </a:r>
            <a:r>
              <a:rPr lang="en-US" altLang="zh-TW" dirty="0" smtClean="0"/>
              <a:t> blocks w/ </a:t>
            </a:r>
            <a:r>
              <a:rPr lang="en-US" altLang="zh-TW" b="1" dirty="0" smtClean="0">
                <a:solidFill>
                  <a:srgbClr val="808000"/>
                </a:solidFill>
              </a:rPr>
              <a:t>PDCNNs</a:t>
            </a:r>
          </a:p>
          <a:p>
            <a:pPr lvl="1"/>
            <a:r>
              <a:rPr lang="en-US" altLang="zh-TW" dirty="0"/>
              <a:t>Model the periodic part with prior </a:t>
            </a:r>
            <a:r>
              <a:rPr lang="en-US" altLang="zh-TW" i="1" dirty="0"/>
              <a:t>F</a:t>
            </a:r>
            <a:r>
              <a:rPr lang="en-US" altLang="zh-TW" baseline="-25000" dirty="0"/>
              <a:t>0</a:t>
            </a:r>
            <a:r>
              <a:rPr lang="en-US" altLang="zh-TW" dirty="0"/>
              <a:t> knowledge (long-term correlations</a:t>
            </a:r>
            <a:r>
              <a:rPr lang="en-US" altLang="zh-TW" dirty="0" smtClean="0"/>
              <a:t>)</a:t>
            </a:r>
          </a:p>
          <a:p>
            <a:pPr lvl="1"/>
            <a:r>
              <a:rPr lang="en-US" altLang="zh-TW" dirty="0" smtClean="0"/>
              <a:t>Network architecture is </a:t>
            </a:r>
            <a:r>
              <a:rPr lang="en-US" altLang="zh-TW" b="1" dirty="0" smtClean="0"/>
              <a:t>dynamically</a:t>
            </a:r>
            <a:r>
              <a:rPr lang="en-US" altLang="zh-TW" dirty="0" smtClean="0"/>
              <a:t> changed</a:t>
            </a:r>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18</a:t>
            </a:fld>
            <a:endParaRPr lang="zh-TW" altLang="en-US"/>
          </a:p>
        </p:txBody>
      </p:sp>
      <p:sp>
        <p:nvSpPr>
          <p:cNvPr id="17" name="Rectangle 8"/>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963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smtClean="0">
                <a:latin typeface="+mn-lt"/>
              </a:rPr>
              <a:t>Outline</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Introduction of speech generation</a:t>
            </a:r>
          </a:p>
          <a:p>
            <a:r>
              <a:rPr lang="en-US" altLang="zh-TW" dirty="0" smtClean="0"/>
              <a:t>Challenge of speech generation</a:t>
            </a:r>
          </a:p>
          <a:p>
            <a:pPr lvl="1"/>
            <a:r>
              <a:rPr lang="en-US" altLang="zh-TW" dirty="0" smtClean="0"/>
              <a:t>Quality, </a:t>
            </a:r>
            <a:r>
              <a:rPr lang="en-US" altLang="zh-TW" dirty="0"/>
              <a:t>r</a:t>
            </a:r>
            <a:r>
              <a:rPr lang="en-US" altLang="zh-TW" dirty="0" smtClean="0"/>
              <a:t>obustness, controllability, efficiency</a:t>
            </a:r>
          </a:p>
          <a:p>
            <a:r>
              <a:rPr lang="en-US" altLang="zh-TW" dirty="0" smtClean="0"/>
              <a:t>Proposed method</a:t>
            </a:r>
          </a:p>
          <a:p>
            <a:pPr lvl="1"/>
            <a:r>
              <a:rPr lang="en-US" altLang="zh-TW" dirty="0" smtClean="0"/>
              <a:t>Waveform constraint</a:t>
            </a:r>
          </a:p>
          <a:p>
            <a:pPr lvl="1"/>
            <a:r>
              <a:rPr lang="en-US" altLang="zh-TW" dirty="0" smtClean="0"/>
              <a:t>Pitch-adaptive neural network</a:t>
            </a:r>
          </a:p>
          <a:p>
            <a:r>
              <a:rPr lang="en-US" altLang="zh-TW" dirty="0" smtClean="0"/>
              <a:t>Conclusion</a:t>
            </a:r>
          </a:p>
          <a:p>
            <a:pPr lvl="1"/>
            <a:endParaRPr lang="en-US" altLang="zh-TW" dirty="0" smtClean="0"/>
          </a:p>
          <a:p>
            <a:endParaRPr lang="en-US" altLang="zh-TW" dirty="0" smtClean="0"/>
          </a:p>
          <a:p>
            <a:pPr lvl="1"/>
            <a:endParaRPr lang="en-US" altLang="zh-TW" dirty="0" smtClean="0"/>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1</a:t>
            </a:fld>
            <a:endParaRPr lang="zh-TW" altLang="en-US"/>
          </a:p>
        </p:txBody>
      </p:sp>
    </p:spTree>
    <p:extLst>
      <p:ext uri="{BB962C8B-B14F-4D97-AF65-F5344CB8AC3E}">
        <p14:creationId xmlns:p14="http://schemas.microsoft.com/office/powerpoint/2010/main" val="26194402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err="1" smtClean="0">
                <a:solidFill>
                  <a:prstClr val="black"/>
                </a:solidFill>
                <a:latin typeface="Calibri" panose="020F0502020204030204"/>
              </a:rPr>
              <a:t>QPNet</a:t>
            </a:r>
            <a:r>
              <a:rPr lang="en-US" altLang="zh-TW" b="1" dirty="0" smtClean="0">
                <a:solidFill>
                  <a:prstClr val="black"/>
                </a:solidFill>
                <a:latin typeface="Calibri" panose="020F0502020204030204"/>
              </a:rPr>
              <a:t> </a:t>
            </a:r>
            <a:r>
              <a:rPr lang="en-US" altLang="zh-TW" sz="2000" dirty="0">
                <a:solidFill>
                  <a:prstClr val="black"/>
                </a:solidFill>
                <a:latin typeface="Calibri" panose="020F0502020204030204"/>
              </a:rPr>
              <a:t>[Y.-C. Wu+, 2019]</a:t>
            </a:r>
            <a:endParaRPr lang="zh-TW" altLang="en-US" sz="2000" b="1" dirty="0"/>
          </a:p>
        </p:txBody>
      </p:sp>
      <p:sp>
        <p:nvSpPr>
          <p:cNvPr id="3" name="內容版面配置區 2"/>
          <p:cNvSpPr>
            <a:spLocks noGrp="1"/>
          </p:cNvSpPr>
          <p:nvPr>
            <p:ph idx="1"/>
          </p:nvPr>
        </p:nvSpPr>
        <p:spPr/>
        <p:txBody>
          <a:bodyPr>
            <a:normAutofit/>
          </a:bodyPr>
          <a:lstStyle/>
          <a:p>
            <a:r>
              <a:rPr lang="en-US" altLang="zh-TW" dirty="0" smtClean="0"/>
              <a:t>Apply the QP structure to </a:t>
            </a:r>
            <a:r>
              <a:rPr lang="en-US" altLang="zh-TW" b="1" dirty="0" err="1" smtClean="0"/>
              <a:t>WaveNet</a:t>
            </a:r>
            <a:endParaRPr lang="en-US" altLang="zh-TW" b="1" dirty="0" smtClean="0">
              <a:solidFill>
                <a:schemeClr val="accent5">
                  <a:lumMod val="50000"/>
                </a:schemeClr>
              </a:solidFill>
            </a:endParaRPr>
          </a:p>
          <a:p>
            <a:r>
              <a:rPr lang="en-US" altLang="zh-TW" dirty="0" smtClean="0"/>
              <a:t>Difference w/ </a:t>
            </a:r>
            <a:r>
              <a:rPr lang="en-US" altLang="zh-TW" dirty="0" err="1" smtClean="0"/>
              <a:t>WaveNet</a:t>
            </a:r>
            <a:endParaRPr lang="en-US" altLang="zh-TW" dirty="0" smtClean="0"/>
          </a:p>
          <a:p>
            <a:pPr lvl="1"/>
            <a:r>
              <a:rPr lang="en-US" altLang="zh-TW" dirty="0"/>
              <a:t>Cascaded </a:t>
            </a:r>
            <a:r>
              <a:rPr lang="en-US" altLang="zh-TW" dirty="0" smtClean="0"/>
              <a:t>modules</a:t>
            </a:r>
          </a:p>
          <a:p>
            <a:pPr lvl="1"/>
            <a:r>
              <a:rPr lang="en-US" altLang="zh-TW" dirty="0" smtClean="0"/>
              <a:t>Adaptive block w/ PDCNN</a:t>
            </a:r>
          </a:p>
          <a:p>
            <a:pPr lvl="1"/>
            <a:r>
              <a:rPr lang="en-US" altLang="zh-TW" dirty="0" smtClean="0"/>
              <a:t>1/2 model size</a:t>
            </a:r>
          </a:p>
          <a:p>
            <a:r>
              <a:rPr lang="en-US" altLang="zh-TW" dirty="0" smtClean="0"/>
              <a:t>Drawback</a:t>
            </a:r>
          </a:p>
          <a:p>
            <a:pPr lvl="1"/>
            <a:r>
              <a:rPr lang="en-US" altLang="zh-TW" dirty="0" smtClean="0"/>
              <a:t>Generation is still slow</a:t>
            </a:r>
          </a:p>
          <a:p>
            <a:pPr marL="457200" lvl="1" indent="0">
              <a:buNone/>
            </a:pPr>
            <a:endParaRPr lang="en-US" altLang="zh-TW" dirty="0" smtClean="0"/>
          </a:p>
          <a:p>
            <a:pPr marL="0" indent="0">
              <a:buNone/>
            </a:pPr>
            <a:endParaRPr lang="en-US" altLang="zh-TW" dirty="0"/>
          </a:p>
          <a:p>
            <a:pPr lvl="1"/>
            <a:endParaRPr lang="en-US" altLang="zh-TW" dirty="0" smtClean="0"/>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19</a:t>
            </a:fld>
            <a:endParaRPr lang="zh-TW" altLang="en-US"/>
          </a:p>
        </p:txBody>
      </p:sp>
      <p:sp>
        <p:nvSpPr>
          <p:cNvPr id="17" name="Rectangle 8"/>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圖片 6"/>
          <p:cNvPicPr>
            <a:picLocks noChangeAspect="1"/>
          </p:cNvPicPr>
          <p:nvPr/>
        </p:nvPicPr>
        <p:blipFill>
          <a:blip r:embed="rId3"/>
          <a:stretch>
            <a:fillRect/>
          </a:stretch>
        </p:blipFill>
        <p:spPr>
          <a:xfrm>
            <a:off x="7771038" y="1825625"/>
            <a:ext cx="3582762" cy="4351340"/>
          </a:xfrm>
          <a:prstGeom prst="rect">
            <a:avLst/>
          </a:prstGeom>
        </p:spPr>
      </p:pic>
      <p:sp>
        <p:nvSpPr>
          <p:cNvPr id="8" name="矩形 7"/>
          <p:cNvSpPr/>
          <p:nvPr/>
        </p:nvSpPr>
        <p:spPr>
          <a:xfrm>
            <a:off x="8270358" y="3749662"/>
            <a:ext cx="2447262" cy="3545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53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solidFill>
                  <a:prstClr val="black"/>
                </a:solidFill>
                <a:latin typeface="Calibri" panose="020F0502020204030204"/>
              </a:rPr>
              <a:t>QPPWG </a:t>
            </a:r>
            <a:r>
              <a:rPr lang="en-US" altLang="zh-TW" sz="2000" dirty="0">
                <a:solidFill>
                  <a:prstClr val="black"/>
                </a:solidFill>
                <a:latin typeface="Calibri" panose="020F0502020204030204"/>
              </a:rPr>
              <a:t>[Y.-C. Wu+, 2020]</a:t>
            </a:r>
            <a:endParaRPr lang="zh-TW" altLang="en-US" sz="2000" b="1" dirty="0"/>
          </a:p>
        </p:txBody>
      </p:sp>
      <p:sp>
        <p:nvSpPr>
          <p:cNvPr id="3" name="內容版面配置區 2"/>
          <p:cNvSpPr>
            <a:spLocks noGrp="1"/>
          </p:cNvSpPr>
          <p:nvPr>
            <p:ph idx="1"/>
          </p:nvPr>
        </p:nvSpPr>
        <p:spPr/>
        <p:txBody>
          <a:bodyPr>
            <a:normAutofit/>
          </a:bodyPr>
          <a:lstStyle/>
          <a:p>
            <a:r>
              <a:rPr lang="en-US" altLang="zh-TW" dirty="0" smtClean="0"/>
              <a:t>Apply the QP structure to the </a:t>
            </a:r>
            <a:r>
              <a:rPr lang="en-US" altLang="zh-TW" b="1" dirty="0" smtClean="0"/>
              <a:t>generator</a:t>
            </a:r>
            <a:r>
              <a:rPr lang="en-US" altLang="zh-TW" dirty="0" smtClean="0"/>
              <a:t> of PWG</a:t>
            </a:r>
          </a:p>
          <a:p>
            <a:r>
              <a:rPr lang="en-US" altLang="zh-TW" dirty="0" smtClean="0"/>
              <a:t>Inherit from PWG</a:t>
            </a:r>
          </a:p>
          <a:p>
            <a:pPr lvl="1"/>
            <a:r>
              <a:rPr lang="en-US" altLang="zh-TW" dirty="0"/>
              <a:t>M</a:t>
            </a:r>
            <a:r>
              <a:rPr lang="en-US" altLang="zh-TW" dirty="0" smtClean="0"/>
              <a:t>ulti-resolution STFT</a:t>
            </a:r>
            <a:endParaRPr lang="en-US" altLang="zh-TW" dirty="0"/>
          </a:p>
          <a:p>
            <a:pPr lvl="1"/>
            <a:r>
              <a:rPr lang="en-US" altLang="zh-TW" dirty="0" smtClean="0"/>
              <a:t>Discriminator </a:t>
            </a:r>
          </a:p>
          <a:p>
            <a:r>
              <a:rPr lang="en-US" altLang="zh-TW" dirty="0" smtClean="0"/>
              <a:t>Differences w/ </a:t>
            </a:r>
            <a:r>
              <a:rPr lang="en-US" altLang="zh-TW" dirty="0" err="1" smtClean="0"/>
              <a:t>QPNet</a:t>
            </a:r>
            <a:endParaRPr lang="en-US" altLang="zh-TW" dirty="0" smtClean="0"/>
          </a:p>
          <a:p>
            <a:pPr lvl="1"/>
            <a:r>
              <a:rPr lang="en-US" altLang="zh-TW" dirty="0" smtClean="0"/>
              <a:t>Non-AR</a:t>
            </a:r>
          </a:p>
          <a:p>
            <a:pPr lvl="1"/>
            <a:r>
              <a:rPr lang="en-US" altLang="zh-TW" dirty="0" smtClean="0"/>
              <a:t>Gaussian noise input</a:t>
            </a:r>
          </a:p>
          <a:p>
            <a:pPr lvl="1"/>
            <a:r>
              <a:rPr lang="en-US" altLang="zh-TW" dirty="0" smtClean="0"/>
              <a:t>Raw waveform output</a:t>
            </a:r>
          </a:p>
          <a:p>
            <a:pPr lvl="1"/>
            <a:r>
              <a:rPr lang="en-US" altLang="zh-TW" dirty="0" smtClean="0"/>
              <a:t>1/20 model size</a:t>
            </a:r>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20</a:t>
            </a:fld>
            <a:endParaRPr lang="zh-TW" altLang="en-US"/>
          </a:p>
        </p:txBody>
      </p:sp>
      <p:sp>
        <p:nvSpPr>
          <p:cNvPr id="17" name="Rectangle 8"/>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圖片 8"/>
          <p:cNvPicPr>
            <a:picLocks noChangeAspect="1"/>
          </p:cNvPicPr>
          <p:nvPr/>
        </p:nvPicPr>
        <p:blipFill>
          <a:blip r:embed="rId3"/>
          <a:stretch>
            <a:fillRect/>
          </a:stretch>
        </p:blipFill>
        <p:spPr>
          <a:xfrm>
            <a:off x="8591551" y="1844025"/>
            <a:ext cx="2762249" cy="4332938"/>
          </a:xfrm>
          <a:prstGeom prst="rect">
            <a:avLst/>
          </a:prstGeom>
        </p:spPr>
      </p:pic>
      <p:sp>
        <p:nvSpPr>
          <p:cNvPr id="10" name="矩形 9"/>
          <p:cNvSpPr/>
          <p:nvPr/>
        </p:nvSpPr>
        <p:spPr>
          <a:xfrm>
            <a:off x="9001654" y="1915818"/>
            <a:ext cx="2352146" cy="6891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7"/>
          <p:cNvSpPr/>
          <p:nvPr/>
        </p:nvSpPr>
        <p:spPr>
          <a:xfrm>
            <a:off x="9001654" y="2876108"/>
            <a:ext cx="2352146" cy="10207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6"/>
          <p:cNvSpPr/>
          <p:nvPr/>
        </p:nvSpPr>
        <p:spPr>
          <a:xfrm>
            <a:off x="9001654" y="4832498"/>
            <a:ext cx="2352146" cy="8892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p:cNvSpPr/>
          <p:nvPr/>
        </p:nvSpPr>
        <p:spPr>
          <a:xfrm>
            <a:off x="9001654" y="3915233"/>
            <a:ext cx="2352145" cy="7378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233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P spid="10" grpId="1" animBg="1"/>
      <p:bldP spid="8" grpId="0" animBg="1"/>
      <p:bldP spid="8" grpId="1" animBg="1"/>
      <p:bldP spid="7" grpId="0" animBg="1"/>
      <p:bldP spid="7" grpId="1" animBg="1"/>
      <p:bldP spid="11" grpId="0" animBg="1"/>
      <p:bldP spid="1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a:latin typeface="+mn-lt"/>
              </a:rPr>
              <a:t>Mean Opinion Score of Speech Quality</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a:t>Score: 1(lowest)</a:t>
            </a:r>
            <a:r>
              <a:rPr lang="en-US" altLang="zh-TW" dirty="0">
                <a:cs typeface="Times New Roman" panose="02020603050405020304" pitchFamily="18" charset="0"/>
              </a:rPr>
              <a:t>–5(highest</a:t>
            </a:r>
            <a:r>
              <a:rPr lang="en-US" altLang="zh-TW" dirty="0" smtClean="0">
                <a:cs typeface="Times New Roman" panose="02020603050405020304" pitchFamily="18" charset="0"/>
              </a:rPr>
              <a:t>)</a:t>
            </a:r>
          </a:p>
          <a:p>
            <a:r>
              <a:rPr lang="en-US" altLang="zh-TW" dirty="0" err="1" smtClean="0">
                <a:cs typeface="Times New Roman" panose="02020603050405020304" pitchFamily="18" charset="0"/>
              </a:rPr>
              <a:t>QPNet</a:t>
            </a:r>
            <a:r>
              <a:rPr lang="en-US" altLang="zh-TW" dirty="0" smtClean="0">
                <a:cs typeface="Times New Roman" panose="02020603050405020304" pitchFamily="18" charset="0"/>
              </a:rPr>
              <a:t>/QPPWG outperform the </a:t>
            </a:r>
            <a:r>
              <a:rPr lang="en-US" altLang="zh-TW" b="1" dirty="0" smtClean="0">
                <a:cs typeface="Times New Roman" panose="02020603050405020304" pitchFamily="18" charset="0"/>
              </a:rPr>
              <a:t>same sized</a:t>
            </a:r>
            <a:r>
              <a:rPr lang="en-US" altLang="zh-TW" dirty="0" smtClean="0">
                <a:cs typeface="Times New Roman" panose="02020603050405020304" pitchFamily="18" charset="0"/>
              </a:rPr>
              <a:t> WN/PWG</a:t>
            </a:r>
          </a:p>
          <a:p>
            <a:r>
              <a:rPr lang="en-US" altLang="zh-TW" dirty="0" err="1">
                <a:cs typeface="Times New Roman" panose="02020603050405020304" pitchFamily="18" charset="0"/>
              </a:rPr>
              <a:t>QPNet</a:t>
            </a:r>
            <a:r>
              <a:rPr lang="en-US" altLang="zh-TW" dirty="0">
                <a:cs typeface="Times New Roman" panose="02020603050405020304" pitchFamily="18" charset="0"/>
              </a:rPr>
              <a:t>/QPPWG </a:t>
            </a:r>
            <a:r>
              <a:rPr lang="en-US" altLang="zh-TW" dirty="0" smtClean="0">
                <a:cs typeface="Times New Roman" panose="02020603050405020304" pitchFamily="18" charset="0"/>
              </a:rPr>
              <a:t>comparable to the </a:t>
            </a:r>
            <a:r>
              <a:rPr lang="en-US" altLang="zh-TW" b="1" dirty="0" smtClean="0">
                <a:cs typeface="Times New Roman" panose="02020603050405020304" pitchFamily="18" charset="0"/>
              </a:rPr>
              <a:t>larger </a:t>
            </a:r>
            <a:r>
              <a:rPr lang="en-US" altLang="zh-TW" b="1" dirty="0">
                <a:cs typeface="Times New Roman" panose="02020603050405020304" pitchFamily="18" charset="0"/>
              </a:rPr>
              <a:t>sized</a:t>
            </a:r>
            <a:r>
              <a:rPr lang="en-US" altLang="zh-TW" dirty="0">
                <a:cs typeface="Times New Roman" panose="02020603050405020304" pitchFamily="18" charset="0"/>
              </a:rPr>
              <a:t> </a:t>
            </a:r>
            <a:r>
              <a:rPr lang="en-US" altLang="zh-TW" dirty="0" smtClean="0">
                <a:cs typeface="Times New Roman" panose="02020603050405020304" pitchFamily="18" charset="0"/>
              </a:rPr>
              <a:t>WN/PWG</a:t>
            </a:r>
          </a:p>
          <a:p>
            <a:r>
              <a:rPr lang="en-US" altLang="zh-TW" dirty="0" smtClean="0">
                <a:cs typeface="Times New Roman" panose="02020603050405020304" pitchFamily="18" charset="0"/>
              </a:rPr>
              <a:t>QPPWG outperform the </a:t>
            </a:r>
            <a:r>
              <a:rPr lang="en-US" altLang="zh-TW" b="1" dirty="0" smtClean="0">
                <a:cs typeface="Times New Roman" panose="02020603050405020304" pitchFamily="18" charset="0"/>
              </a:rPr>
              <a:t>1.5 sized</a:t>
            </a:r>
            <a:r>
              <a:rPr lang="en-US" altLang="zh-TW" dirty="0" smtClean="0">
                <a:cs typeface="Times New Roman" panose="02020603050405020304" pitchFamily="18" charset="0"/>
              </a:rPr>
              <a:t> PWG w/ scaled </a:t>
            </a:r>
            <a:r>
              <a:rPr lang="en-US" altLang="zh-TW" i="1" dirty="0" smtClean="0">
                <a:cs typeface="Times New Roman" panose="02020603050405020304" pitchFamily="18" charset="0"/>
              </a:rPr>
              <a:t>F</a:t>
            </a:r>
            <a:r>
              <a:rPr lang="en-US" altLang="zh-TW" baseline="-25000" dirty="0" smtClean="0">
                <a:cs typeface="Times New Roman" panose="02020603050405020304" pitchFamily="18" charset="0"/>
              </a:rPr>
              <a:t>0</a:t>
            </a:r>
            <a:endParaRPr lang="en-US" altLang="zh-TW" baseline="-25000" dirty="0">
              <a:cs typeface="Times New Roman" panose="02020603050405020304" pitchFamily="18" charset="0"/>
            </a:endParaRPr>
          </a:p>
          <a:p>
            <a:endParaRPr lang="en-US" altLang="zh-TW" dirty="0">
              <a:cs typeface="Times New Roman" panose="02020603050405020304" pitchFamily="18" charset="0"/>
            </a:endParaRPr>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21</a:t>
            </a:fld>
            <a:endParaRPr lang="zh-TW" altLang="en-US"/>
          </a:p>
        </p:txBody>
      </p:sp>
      <p:graphicFrame>
        <p:nvGraphicFramePr>
          <p:cNvPr id="7" name="圖表 6"/>
          <p:cNvGraphicFramePr>
            <a:graphicFrameLocks/>
          </p:cNvGraphicFramePr>
          <p:nvPr>
            <p:extLst>
              <p:ext uri="{D42A27DB-BD31-4B8C-83A1-F6EECF244321}">
                <p14:modId xmlns:p14="http://schemas.microsoft.com/office/powerpoint/2010/main" val="4170139637"/>
              </p:ext>
            </p:extLst>
          </p:nvPr>
        </p:nvGraphicFramePr>
        <p:xfrm>
          <a:off x="4482877" y="3817088"/>
          <a:ext cx="7413434" cy="23598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圖表 7"/>
          <p:cNvGraphicFramePr>
            <a:graphicFrameLocks/>
          </p:cNvGraphicFramePr>
          <p:nvPr>
            <p:extLst>
              <p:ext uri="{D42A27DB-BD31-4B8C-83A1-F6EECF244321}">
                <p14:modId xmlns:p14="http://schemas.microsoft.com/office/powerpoint/2010/main" val="1436804135"/>
              </p:ext>
            </p:extLst>
          </p:nvPr>
        </p:nvGraphicFramePr>
        <p:xfrm>
          <a:off x="348234" y="3817089"/>
          <a:ext cx="4134643" cy="2359874"/>
        </p:xfrm>
        <a:graphic>
          <a:graphicData uri="http://schemas.openxmlformats.org/drawingml/2006/chart">
            <c:chart xmlns:c="http://schemas.openxmlformats.org/drawingml/2006/chart" xmlns:r="http://schemas.openxmlformats.org/officeDocument/2006/relationships" r:id="rId4"/>
          </a:graphicData>
        </a:graphic>
      </p:graphicFrame>
      <p:sp>
        <p:nvSpPr>
          <p:cNvPr id="9" name="矩形 8"/>
          <p:cNvSpPr/>
          <p:nvPr/>
        </p:nvSpPr>
        <p:spPr>
          <a:xfrm>
            <a:off x="4019107" y="4695245"/>
            <a:ext cx="229461" cy="7960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0" name="矩形 9"/>
          <p:cNvSpPr/>
          <p:nvPr/>
        </p:nvSpPr>
        <p:spPr>
          <a:xfrm>
            <a:off x="2874002" y="4444779"/>
            <a:ext cx="185866" cy="10398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1" name="矩形 10"/>
          <p:cNvSpPr/>
          <p:nvPr/>
        </p:nvSpPr>
        <p:spPr>
          <a:xfrm>
            <a:off x="1694765" y="4238045"/>
            <a:ext cx="197516" cy="12466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2" name="矩形 11"/>
          <p:cNvSpPr/>
          <p:nvPr/>
        </p:nvSpPr>
        <p:spPr>
          <a:xfrm>
            <a:off x="3771532" y="5033176"/>
            <a:ext cx="209729" cy="4514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3" name="矩形 12"/>
          <p:cNvSpPr/>
          <p:nvPr/>
        </p:nvSpPr>
        <p:spPr>
          <a:xfrm>
            <a:off x="2629194" y="4917882"/>
            <a:ext cx="175017" cy="5667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4" name="矩形 13"/>
          <p:cNvSpPr/>
          <p:nvPr/>
        </p:nvSpPr>
        <p:spPr>
          <a:xfrm>
            <a:off x="1449957" y="4917882"/>
            <a:ext cx="185602" cy="5667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22" name="矩形 21"/>
          <p:cNvSpPr/>
          <p:nvPr/>
        </p:nvSpPr>
        <p:spPr>
          <a:xfrm>
            <a:off x="8952035" y="4519997"/>
            <a:ext cx="223284" cy="9646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23" name="矩形 22"/>
          <p:cNvSpPr/>
          <p:nvPr/>
        </p:nvSpPr>
        <p:spPr>
          <a:xfrm>
            <a:off x="6733435" y="4177638"/>
            <a:ext cx="223284" cy="13070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24" name="矩形 23"/>
          <p:cNvSpPr/>
          <p:nvPr/>
        </p:nvSpPr>
        <p:spPr>
          <a:xfrm>
            <a:off x="11179248" y="4746779"/>
            <a:ext cx="223284" cy="7378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25" name="矩形 24"/>
          <p:cNvSpPr/>
          <p:nvPr/>
        </p:nvSpPr>
        <p:spPr>
          <a:xfrm>
            <a:off x="6214579" y="4342318"/>
            <a:ext cx="223284" cy="11423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26" name="矩形 25"/>
          <p:cNvSpPr/>
          <p:nvPr/>
        </p:nvSpPr>
        <p:spPr>
          <a:xfrm>
            <a:off x="8433264" y="4725431"/>
            <a:ext cx="223284" cy="759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27" name="矩形 26"/>
          <p:cNvSpPr/>
          <p:nvPr/>
        </p:nvSpPr>
        <p:spPr>
          <a:xfrm>
            <a:off x="10651864" y="4949456"/>
            <a:ext cx="223284" cy="5351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28" name="矩形 27"/>
          <p:cNvSpPr/>
          <p:nvPr/>
        </p:nvSpPr>
        <p:spPr>
          <a:xfrm>
            <a:off x="1195708" y="4142969"/>
            <a:ext cx="194957" cy="13482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29" name="矩形 28"/>
          <p:cNvSpPr/>
          <p:nvPr/>
        </p:nvSpPr>
        <p:spPr>
          <a:xfrm>
            <a:off x="2357741" y="4519997"/>
            <a:ext cx="212161" cy="9712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30" name="矩形 29"/>
          <p:cNvSpPr/>
          <p:nvPr/>
        </p:nvSpPr>
        <p:spPr>
          <a:xfrm>
            <a:off x="3523957" y="4587903"/>
            <a:ext cx="198843" cy="8967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31" name="矩形 30"/>
          <p:cNvSpPr/>
          <p:nvPr/>
        </p:nvSpPr>
        <p:spPr>
          <a:xfrm>
            <a:off x="5959422" y="4142969"/>
            <a:ext cx="223284" cy="13416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32" name="矩形 31"/>
          <p:cNvSpPr/>
          <p:nvPr/>
        </p:nvSpPr>
        <p:spPr>
          <a:xfrm>
            <a:off x="8186635" y="4628337"/>
            <a:ext cx="223284" cy="8563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33" name="矩形 32"/>
          <p:cNvSpPr/>
          <p:nvPr/>
        </p:nvSpPr>
        <p:spPr>
          <a:xfrm>
            <a:off x="10413848" y="4819017"/>
            <a:ext cx="223284" cy="6656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2566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3" end="3"/>
                                            </p:txEl>
                                          </p:spTgt>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9"/>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0"/>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1"/>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8"/>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9"/>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30"/>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22" grpId="0" animBg="1"/>
      <p:bldP spid="23" grpId="0" animBg="1"/>
      <p:bldP spid="23" grpId="1"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a:latin typeface="+mn-lt"/>
              </a:rPr>
              <a:t>ABX of </a:t>
            </a:r>
            <a:r>
              <a:rPr lang="en-US" altLang="zh-TW" b="1" dirty="0" smtClean="0">
                <a:latin typeface="+mn-lt"/>
              </a:rPr>
              <a:t>Pitch Accuracy</a:t>
            </a:r>
            <a:endParaRPr lang="en-US" altLang="zh-TW" b="1" dirty="0">
              <a:latin typeface="+mn-lt"/>
            </a:endParaRPr>
          </a:p>
        </p:txBody>
      </p:sp>
      <p:sp>
        <p:nvSpPr>
          <p:cNvPr id="3" name="內容版面配置區 2"/>
          <p:cNvSpPr>
            <a:spLocks noGrp="1"/>
          </p:cNvSpPr>
          <p:nvPr>
            <p:ph idx="1"/>
          </p:nvPr>
        </p:nvSpPr>
        <p:spPr/>
        <p:txBody>
          <a:bodyPr>
            <a:normAutofit/>
          </a:bodyPr>
          <a:lstStyle/>
          <a:p>
            <a:r>
              <a:rPr lang="en-US" altLang="zh-TW" dirty="0" smtClean="0"/>
              <a:t>X: WORLD-generated reference</a:t>
            </a:r>
          </a:p>
          <a:p>
            <a:r>
              <a:rPr lang="en-US" altLang="zh-TW" dirty="0" err="1" smtClean="0"/>
              <a:t>QPNet</a:t>
            </a:r>
            <a:r>
              <a:rPr lang="en-US" altLang="zh-TW" dirty="0" smtClean="0"/>
              <a:t> attains perceptually higher pitch accuracy than WN</a:t>
            </a:r>
          </a:p>
          <a:p>
            <a:r>
              <a:rPr lang="en-US" altLang="zh-TW" dirty="0" smtClean="0"/>
              <a:t>QPPWG </a:t>
            </a:r>
            <a:r>
              <a:rPr lang="en-US" altLang="zh-TW" dirty="0"/>
              <a:t>attains perceptually higher pitch accuracy than </a:t>
            </a:r>
            <a:r>
              <a:rPr lang="en-US" altLang="zh-TW" dirty="0" smtClean="0"/>
              <a:t>PWG</a:t>
            </a:r>
            <a:endParaRPr lang="en-US" altLang="zh-TW" dirty="0"/>
          </a:p>
          <a:p>
            <a:endParaRPr lang="en-US" altLang="zh-TW" dirty="0" smtClean="0"/>
          </a:p>
          <a:p>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22</a:t>
            </a:fld>
            <a:endParaRPr lang="zh-TW" altLang="en-US"/>
          </a:p>
        </p:txBody>
      </p:sp>
      <p:graphicFrame>
        <p:nvGraphicFramePr>
          <p:cNvPr id="9" name="圖表 8"/>
          <p:cNvGraphicFramePr>
            <a:graphicFrameLocks/>
          </p:cNvGraphicFramePr>
          <p:nvPr>
            <p:extLst>
              <p:ext uri="{D42A27DB-BD31-4B8C-83A1-F6EECF244321}">
                <p14:modId xmlns:p14="http://schemas.microsoft.com/office/powerpoint/2010/main" val="705403419"/>
              </p:ext>
            </p:extLst>
          </p:nvPr>
        </p:nvGraphicFramePr>
        <p:xfrm>
          <a:off x="6729880" y="3338622"/>
          <a:ext cx="4710662" cy="28802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圖表 6"/>
          <p:cNvGraphicFramePr>
            <a:graphicFrameLocks/>
          </p:cNvGraphicFramePr>
          <p:nvPr>
            <p:extLst>
              <p:ext uri="{D42A27DB-BD31-4B8C-83A1-F6EECF244321}">
                <p14:modId xmlns:p14="http://schemas.microsoft.com/office/powerpoint/2010/main" val="1451514929"/>
              </p:ext>
            </p:extLst>
          </p:nvPr>
        </p:nvGraphicFramePr>
        <p:xfrm>
          <a:off x="1174898" y="3333059"/>
          <a:ext cx="4694274" cy="2843904"/>
        </p:xfrm>
        <a:graphic>
          <a:graphicData uri="http://schemas.openxmlformats.org/drawingml/2006/chart">
            <c:chart xmlns:c="http://schemas.openxmlformats.org/drawingml/2006/chart" xmlns:r="http://schemas.openxmlformats.org/officeDocument/2006/relationships" r:id="rId4"/>
          </a:graphicData>
        </a:graphic>
      </p:graphicFrame>
      <p:sp>
        <p:nvSpPr>
          <p:cNvPr id="8" name="矩形 7"/>
          <p:cNvSpPr/>
          <p:nvPr/>
        </p:nvSpPr>
        <p:spPr>
          <a:xfrm>
            <a:off x="1174898" y="3333059"/>
            <a:ext cx="4694274" cy="2843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0" name="矩形 9"/>
          <p:cNvSpPr/>
          <p:nvPr/>
        </p:nvSpPr>
        <p:spPr>
          <a:xfrm>
            <a:off x="6746268" y="3333059"/>
            <a:ext cx="4694274" cy="2843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17480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8" grpId="1"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Real-Time Factor</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a:t>CPU (2.60 </a:t>
            </a:r>
            <a:r>
              <a:rPr lang="en-US" altLang="zh-TW" dirty="0" smtClean="0"/>
              <a:t>GHz, </a:t>
            </a:r>
            <a:r>
              <a:rPr lang="en-US" altLang="zh-TW" dirty="0"/>
              <a:t>32 threads</a:t>
            </a:r>
            <a:r>
              <a:rPr lang="en-US" altLang="zh-TW" dirty="0" smtClean="0"/>
              <a:t>)</a:t>
            </a:r>
          </a:p>
          <a:p>
            <a:pPr lvl="1"/>
            <a:r>
              <a:rPr lang="en-US" altLang="zh-TW" dirty="0" smtClean="0"/>
              <a:t>Number of blocks </a:t>
            </a:r>
            <a:r>
              <a:rPr lang="en-US" altLang="zh-TW" b="1" dirty="0" smtClean="0">
                <a:solidFill>
                  <a:srgbClr val="C00000"/>
                </a:solidFill>
              </a:rPr>
              <a:t>↓</a:t>
            </a:r>
            <a:r>
              <a:rPr lang="en-US" altLang="zh-TW" dirty="0" smtClean="0"/>
              <a:t> </a:t>
            </a:r>
            <a:r>
              <a:rPr lang="en-US" altLang="zh-TW" dirty="0" smtClean="0">
                <a:sym typeface="Wingdings" panose="05000000000000000000" pitchFamily="2" charset="2"/>
              </a:rPr>
              <a:t> Generative speed </a:t>
            </a:r>
            <a:r>
              <a:rPr lang="en-US" altLang="zh-TW" b="1" dirty="0" smtClean="0">
                <a:solidFill>
                  <a:schemeClr val="accent6">
                    <a:lumMod val="75000"/>
                  </a:schemeClr>
                </a:solidFill>
                <a:sym typeface="Wingdings" panose="05000000000000000000" pitchFamily="2" charset="2"/>
              </a:rPr>
              <a:t>↑</a:t>
            </a:r>
            <a:endParaRPr lang="en-US" altLang="zh-TW" b="1" dirty="0" smtClean="0">
              <a:solidFill>
                <a:schemeClr val="accent6">
                  <a:lumMod val="75000"/>
                </a:schemeClr>
              </a:solidFill>
            </a:endParaRPr>
          </a:p>
          <a:p>
            <a:r>
              <a:rPr lang="en-US" altLang="zh-TW" dirty="0" smtClean="0"/>
              <a:t>GPU</a:t>
            </a:r>
            <a:endParaRPr lang="en-US" altLang="zh-TW" dirty="0"/>
          </a:p>
          <a:p>
            <a:pPr lvl="1"/>
            <a:r>
              <a:rPr lang="en-US" altLang="zh-TW" dirty="0" smtClean="0"/>
              <a:t>Feature map indexing </a:t>
            </a:r>
            <a:r>
              <a:rPr lang="en-US" altLang="zh-TW" b="1" dirty="0" smtClean="0"/>
              <a:t>degrades the CNN parallelization </a:t>
            </a:r>
          </a:p>
          <a:p>
            <a:pPr lvl="1"/>
            <a:r>
              <a:rPr lang="en-US" altLang="zh-TW" dirty="0" smtClean="0"/>
              <a:t>Complexity </a:t>
            </a:r>
            <a:r>
              <a:rPr lang="en-US" altLang="zh-TW" b="1" dirty="0">
                <a:solidFill>
                  <a:schemeClr val="accent6">
                    <a:lumMod val="75000"/>
                  </a:schemeClr>
                </a:solidFill>
                <a:sym typeface="Wingdings" panose="05000000000000000000" pitchFamily="2" charset="2"/>
              </a:rPr>
              <a:t>↑ </a:t>
            </a:r>
            <a:r>
              <a:rPr lang="en-US" altLang="zh-TW" dirty="0" smtClean="0">
                <a:sym typeface="Wingdings" panose="05000000000000000000" pitchFamily="2" charset="2"/>
              </a:rPr>
              <a:t> </a:t>
            </a:r>
            <a:r>
              <a:rPr lang="en-US" altLang="zh-TW" dirty="0">
                <a:sym typeface="Wingdings" panose="05000000000000000000" pitchFamily="2" charset="2"/>
              </a:rPr>
              <a:t>Generative speed </a:t>
            </a:r>
            <a:r>
              <a:rPr lang="en-US" altLang="zh-TW" b="1" dirty="0" smtClean="0">
                <a:solidFill>
                  <a:srgbClr val="C00000"/>
                </a:solidFill>
              </a:rPr>
              <a:t>↓</a:t>
            </a:r>
            <a:endParaRPr lang="en-US" altLang="zh-TW" b="1" dirty="0">
              <a:solidFill>
                <a:schemeClr val="accent6">
                  <a:lumMod val="75000"/>
                </a:schemeClr>
              </a:solidFill>
            </a:endParaRPr>
          </a:p>
          <a:p>
            <a:pPr lvl="1">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23</a:t>
            </a:fld>
            <a:endParaRPr lang="zh-TW" altLang="en-US"/>
          </a:p>
        </p:txBody>
      </p:sp>
      <p:graphicFrame>
        <p:nvGraphicFramePr>
          <p:cNvPr id="4" name="表格 3"/>
          <p:cNvGraphicFramePr>
            <a:graphicFrameLocks noGrp="1"/>
          </p:cNvGraphicFramePr>
          <p:nvPr>
            <p:extLst/>
          </p:nvPr>
        </p:nvGraphicFramePr>
        <p:xfrm>
          <a:off x="2636292" y="4491236"/>
          <a:ext cx="6919416" cy="1112520"/>
        </p:xfrm>
        <a:graphic>
          <a:graphicData uri="http://schemas.openxmlformats.org/drawingml/2006/table">
            <a:tbl>
              <a:tblPr firstRow="1" bandRow="1">
                <a:tableStyleId>{5940675A-B579-460E-94D1-54222C63F5DA}</a:tableStyleId>
              </a:tblPr>
              <a:tblGrid>
                <a:gridCol w="2490717">
                  <a:extLst>
                    <a:ext uri="{9D8B030D-6E8A-4147-A177-3AD203B41FA5}">
                      <a16:colId xmlns:a16="http://schemas.microsoft.com/office/drawing/2014/main" val="1749471087"/>
                    </a:ext>
                  </a:extLst>
                </a:gridCol>
                <a:gridCol w="1476233">
                  <a:extLst>
                    <a:ext uri="{9D8B030D-6E8A-4147-A177-3AD203B41FA5}">
                      <a16:colId xmlns:a16="http://schemas.microsoft.com/office/drawing/2014/main" val="1567602610"/>
                    </a:ext>
                  </a:extLst>
                </a:gridCol>
                <a:gridCol w="1476233">
                  <a:extLst>
                    <a:ext uri="{9D8B030D-6E8A-4147-A177-3AD203B41FA5}">
                      <a16:colId xmlns:a16="http://schemas.microsoft.com/office/drawing/2014/main" val="1713734747"/>
                    </a:ext>
                  </a:extLst>
                </a:gridCol>
                <a:gridCol w="1476233">
                  <a:extLst>
                    <a:ext uri="{9D8B030D-6E8A-4147-A177-3AD203B41FA5}">
                      <a16:colId xmlns:a16="http://schemas.microsoft.com/office/drawing/2014/main" val="3168609104"/>
                    </a:ext>
                  </a:extLst>
                </a:gridCol>
              </a:tblGrid>
              <a:tr h="370840">
                <a:tc>
                  <a:txBody>
                    <a:bodyPr/>
                    <a:lstStyle/>
                    <a:p>
                      <a:pPr algn="ctr">
                        <a:spcAft>
                          <a:spcPts val="0"/>
                        </a:spcAft>
                      </a:pPr>
                      <a:r>
                        <a:rPr lang="it-IT" sz="2000" dirty="0">
                          <a:effectLst/>
                          <a:latin typeface="+mn-lt"/>
                          <a:ea typeface="Times New Roman" panose="02020603050405020304" pitchFamily="18" charset="0"/>
                        </a:rPr>
                        <a:t> </a:t>
                      </a:r>
                      <a:endParaRPr lang="en-US" sz="200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it-IT" sz="2000" dirty="0">
                          <a:effectLst/>
                          <a:latin typeface="+mn-lt"/>
                          <a:ea typeface="Times New Roman" panose="02020603050405020304" pitchFamily="18" charset="0"/>
                        </a:rPr>
                        <a:t>PWG_20</a:t>
                      </a:r>
                      <a:endParaRPr lang="en-US" sz="200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it-IT" sz="2000" dirty="0">
                          <a:effectLst/>
                          <a:latin typeface="+mn-lt"/>
                          <a:ea typeface="Times New Roman" panose="02020603050405020304" pitchFamily="18" charset="0"/>
                        </a:rPr>
                        <a:t>PWG_30</a:t>
                      </a:r>
                      <a:endParaRPr lang="en-US" sz="200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it-IT" sz="2000" dirty="0">
                          <a:effectLst/>
                          <a:latin typeface="+mn-lt"/>
                          <a:ea typeface="Times New Roman" panose="02020603050405020304" pitchFamily="18" charset="0"/>
                        </a:rPr>
                        <a:t>QPPWG_20</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02399460"/>
                  </a:ext>
                </a:extLst>
              </a:tr>
              <a:tr h="370840">
                <a:tc>
                  <a:txBody>
                    <a:bodyPr/>
                    <a:lstStyle/>
                    <a:p>
                      <a:pPr algn="ctr">
                        <a:spcAft>
                          <a:spcPts val="0"/>
                        </a:spcAft>
                      </a:pPr>
                      <a:r>
                        <a:rPr lang="it-IT" sz="2000" dirty="0">
                          <a:effectLst/>
                          <a:latin typeface="+mn-lt"/>
                          <a:ea typeface="Times New Roman" panose="02020603050405020304" pitchFamily="18" charset="0"/>
                        </a:rPr>
                        <a:t>Intel Xeon Gold 6142</a:t>
                      </a:r>
                      <a:endParaRPr lang="en-US" sz="200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it-IT" sz="2000" dirty="0">
                          <a:effectLst/>
                          <a:latin typeface="+mn-lt"/>
                          <a:ea typeface="Times New Roman" panose="02020603050405020304" pitchFamily="18" charset="0"/>
                        </a:rPr>
                        <a:t>0.474</a:t>
                      </a:r>
                      <a:endParaRPr lang="en-US" sz="200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it-IT" sz="2000" dirty="0">
                          <a:effectLst/>
                          <a:latin typeface="+mn-lt"/>
                          <a:ea typeface="Times New Roman" panose="02020603050405020304" pitchFamily="18" charset="0"/>
                        </a:rPr>
                        <a:t>0.579</a:t>
                      </a:r>
                      <a:endParaRPr lang="en-US" sz="200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it-IT" sz="2000" dirty="0">
                          <a:solidFill>
                            <a:srgbClr val="C00000"/>
                          </a:solidFill>
                          <a:effectLst/>
                          <a:latin typeface="+mn-lt"/>
                          <a:ea typeface="Times New Roman" panose="02020603050405020304" pitchFamily="18" charset="0"/>
                        </a:rPr>
                        <a:t>0.512</a:t>
                      </a:r>
                      <a:endParaRPr lang="en-US" sz="2000" dirty="0">
                        <a:solidFill>
                          <a:srgbClr val="C00000"/>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1919767839"/>
                  </a:ext>
                </a:extLst>
              </a:tr>
              <a:tr h="370840">
                <a:tc>
                  <a:txBody>
                    <a:bodyPr/>
                    <a:lstStyle/>
                    <a:p>
                      <a:pPr algn="ctr">
                        <a:spcAft>
                          <a:spcPts val="0"/>
                        </a:spcAft>
                      </a:pPr>
                      <a:r>
                        <a:rPr lang="it-IT" sz="2000">
                          <a:effectLst/>
                          <a:latin typeface="+mn-lt"/>
                          <a:ea typeface="Times New Roman" panose="02020603050405020304" pitchFamily="18" charset="0"/>
                        </a:rPr>
                        <a:t>Nvidia TITAN V</a:t>
                      </a:r>
                      <a:endParaRPr lang="en-US" sz="2000">
                        <a:effectLst/>
                        <a:latin typeface="+mn-lt"/>
                        <a:ea typeface="Times New Roman" panose="02020603050405020304" pitchFamily="18" charset="0"/>
                      </a:endParaRPr>
                    </a:p>
                  </a:txBody>
                  <a:tcPr marL="68580" marR="68580" marT="0" marB="0" anchor="ctr"/>
                </a:tc>
                <a:tc>
                  <a:txBody>
                    <a:bodyPr/>
                    <a:lstStyle/>
                    <a:p>
                      <a:pPr algn="ctr">
                        <a:spcAft>
                          <a:spcPts val="0"/>
                        </a:spcAft>
                      </a:pPr>
                      <a:r>
                        <a:rPr lang="it-IT" sz="2000">
                          <a:effectLst/>
                          <a:latin typeface="+mn-lt"/>
                          <a:ea typeface="Times New Roman" panose="02020603050405020304" pitchFamily="18" charset="0"/>
                        </a:rPr>
                        <a:t>0.011</a:t>
                      </a:r>
                      <a:endParaRPr lang="en-US" sz="2000">
                        <a:effectLst/>
                        <a:latin typeface="+mn-lt"/>
                        <a:ea typeface="Times New Roman" panose="02020603050405020304" pitchFamily="18" charset="0"/>
                      </a:endParaRPr>
                    </a:p>
                  </a:txBody>
                  <a:tcPr marL="68580" marR="68580" marT="0" marB="0" anchor="ctr"/>
                </a:tc>
                <a:tc>
                  <a:txBody>
                    <a:bodyPr/>
                    <a:lstStyle/>
                    <a:p>
                      <a:pPr algn="ctr">
                        <a:spcAft>
                          <a:spcPts val="0"/>
                        </a:spcAft>
                      </a:pPr>
                      <a:r>
                        <a:rPr lang="it-IT" sz="2000">
                          <a:effectLst/>
                          <a:latin typeface="+mn-lt"/>
                          <a:ea typeface="Times New Roman" panose="02020603050405020304" pitchFamily="18" charset="0"/>
                        </a:rPr>
                        <a:t>0.016</a:t>
                      </a:r>
                      <a:endParaRPr lang="en-US" sz="2000">
                        <a:effectLst/>
                        <a:latin typeface="+mn-lt"/>
                        <a:ea typeface="Times New Roman" panose="02020603050405020304" pitchFamily="18" charset="0"/>
                      </a:endParaRPr>
                    </a:p>
                  </a:txBody>
                  <a:tcPr marL="68580" marR="68580" marT="0" marB="0" anchor="ctr"/>
                </a:tc>
                <a:tc>
                  <a:txBody>
                    <a:bodyPr/>
                    <a:lstStyle/>
                    <a:p>
                      <a:pPr algn="ctr">
                        <a:spcAft>
                          <a:spcPts val="0"/>
                        </a:spcAft>
                      </a:pPr>
                      <a:r>
                        <a:rPr lang="it-IT" sz="2000" dirty="0">
                          <a:solidFill>
                            <a:schemeClr val="accent6">
                              <a:lumMod val="75000"/>
                            </a:schemeClr>
                          </a:solidFill>
                          <a:effectLst/>
                          <a:latin typeface="+mn-lt"/>
                          <a:ea typeface="Times New Roman" panose="02020603050405020304" pitchFamily="18" charset="0"/>
                        </a:rPr>
                        <a:t>0.020</a:t>
                      </a:r>
                      <a:endParaRPr lang="en-US" sz="2000" dirty="0">
                        <a:solidFill>
                          <a:schemeClr val="accent6">
                            <a:lumMod val="75000"/>
                          </a:schemeClr>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779039283"/>
                  </a:ext>
                </a:extLst>
              </a:tr>
            </a:tbl>
          </a:graphicData>
        </a:graphic>
      </p:graphicFrame>
      <p:sp>
        <p:nvSpPr>
          <p:cNvPr id="5" name="矩形 4"/>
          <p:cNvSpPr/>
          <p:nvPr/>
        </p:nvSpPr>
        <p:spPr>
          <a:xfrm>
            <a:off x="5352198" y="4940491"/>
            <a:ext cx="996287" cy="23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7"/>
          <p:cNvSpPr/>
          <p:nvPr/>
        </p:nvSpPr>
        <p:spPr>
          <a:xfrm>
            <a:off x="6832127" y="4931491"/>
            <a:ext cx="996287" cy="23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a:off x="8303100" y="4929315"/>
            <a:ext cx="996287" cy="23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p:cNvSpPr/>
          <p:nvPr/>
        </p:nvSpPr>
        <p:spPr>
          <a:xfrm>
            <a:off x="5409064" y="5305260"/>
            <a:ext cx="996287" cy="23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11"/>
          <p:cNvSpPr/>
          <p:nvPr/>
        </p:nvSpPr>
        <p:spPr>
          <a:xfrm>
            <a:off x="6888993" y="5296260"/>
            <a:ext cx="996287" cy="23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12"/>
          <p:cNvSpPr/>
          <p:nvPr/>
        </p:nvSpPr>
        <p:spPr>
          <a:xfrm>
            <a:off x="8359966" y="5294084"/>
            <a:ext cx="996287" cy="23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11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8" grpId="0" animBg="1"/>
      <p:bldP spid="10"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Understanding of QP Structure</a:t>
            </a:r>
            <a:endParaRPr lang="zh-TW" altLang="en-US" sz="2000" b="1" dirty="0">
              <a:latin typeface="+mn-lt"/>
            </a:endParaRPr>
          </a:p>
        </p:txBody>
      </p:sp>
      <p:sp>
        <p:nvSpPr>
          <p:cNvPr id="3" name="內容版面配置區 2"/>
          <p:cNvSpPr>
            <a:spLocks noGrp="1"/>
          </p:cNvSpPr>
          <p:nvPr>
            <p:ph idx="1"/>
          </p:nvPr>
        </p:nvSpPr>
        <p:spPr/>
        <p:txBody>
          <a:bodyPr>
            <a:normAutofit/>
          </a:bodyPr>
          <a:lstStyle/>
          <a:p>
            <a:r>
              <a:rPr lang="en-US" dirty="0"/>
              <a:t>V</a:t>
            </a:r>
            <a:r>
              <a:rPr lang="en-US" dirty="0" smtClean="0"/>
              <a:t>isualized </a:t>
            </a:r>
            <a:r>
              <a:rPr lang="en-US" dirty="0"/>
              <a:t>intermediate </a:t>
            </a:r>
            <a:r>
              <a:rPr lang="en-US" dirty="0" smtClean="0"/>
              <a:t>outputs</a:t>
            </a:r>
          </a:p>
          <a:p>
            <a:pPr lvl="1"/>
            <a:r>
              <a:rPr lang="en-US" altLang="zh-TW" dirty="0" smtClean="0"/>
              <a:t>Cumulative output of skip connections</a:t>
            </a:r>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24</a:t>
            </a:fld>
            <a:endParaRPr lang="zh-TW" altLang="en-US"/>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824" y="3204042"/>
            <a:ext cx="3608854" cy="3152312"/>
          </a:xfrm>
          <a:prstGeom prst="rect">
            <a:avLst/>
          </a:prstGeom>
          <a:ln>
            <a:solidFill>
              <a:schemeClr val="bg2">
                <a:lumMod val="90000"/>
              </a:schemeClr>
            </a:solidFill>
          </a:ln>
        </p:spPr>
      </p:pic>
      <p:pic>
        <p:nvPicPr>
          <p:cNvPr id="10" name="圖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0496" y="3204041"/>
            <a:ext cx="3608854" cy="3152312"/>
          </a:xfrm>
          <a:prstGeom prst="rect">
            <a:avLst/>
          </a:prstGeom>
          <a:ln>
            <a:solidFill>
              <a:schemeClr val="bg2">
                <a:lumMod val="90000"/>
              </a:schemeClr>
            </a:solidFill>
          </a:ln>
        </p:spPr>
      </p:pic>
      <p:sp>
        <p:nvSpPr>
          <p:cNvPr id="11" name="矩形 10"/>
          <p:cNvSpPr/>
          <p:nvPr/>
        </p:nvSpPr>
        <p:spPr>
          <a:xfrm>
            <a:off x="2330824" y="2803931"/>
            <a:ext cx="3608854" cy="400110"/>
          </a:xfrm>
          <a:prstGeom prst="rect">
            <a:avLst/>
          </a:prstGeom>
          <a:noFill/>
          <a:ln>
            <a:solidFill>
              <a:schemeClr val="bg2">
                <a:lumMod val="90000"/>
              </a:schemeClr>
            </a:solidFill>
          </a:ln>
        </p:spPr>
        <p:txBody>
          <a:bodyPr wrap="square" lIns="91440" tIns="45720" rIns="91440" bIns="45720">
            <a:spAutoFit/>
          </a:bodyPr>
          <a:lstStyle/>
          <a:p>
            <a:pPr algn="ctr"/>
            <a:r>
              <a:rPr lang="en-US" altLang="zh-TW" sz="2000" b="1" dirty="0">
                <a:ln w="0"/>
                <a:solidFill>
                  <a:schemeClr val="bg2">
                    <a:lumMod val="50000"/>
                  </a:schemeClr>
                </a:solidFill>
              </a:rPr>
              <a:t>PWG</a:t>
            </a:r>
            <a:endParaRPr lang="zh-TW" altLang="en-US" sz="2000" b="1" dirty="0">
              <a:ln w="0"/>
              <a:solidFill>
                <a:schemeClr val="bg2">
                  <a:lumMod val="50000"/>
                </a:schemeClr>
              </a:solidFill>
            </a:endParaRPr>
          </a:p>
        </p:txBody>
      </p:sp>
      <p:sp>
        <p:nvSpPr>
          <p:cNvPr id="12" name="矩形 11"/>
          <p:cNvSpPr/>
          <p:nvPr/>
        </p:nvSpPr>
        <p:spPr>
          <a:xfrm>
            <a:off x="6430496" y="2803931"/>
            <a:ext cx="3608854" cy="400110"/>
          </a:xfrm>
          <a:prstGeom prst="rect">
            <a:avLst/>
          </a:prstGeom>
          <a:noFill/>
          <a:ln>
            <a:solidFill>
              <a:schemeClr val="bg2">
                <a:lumMod val="90000"/>
              </a:schemeClr>
            </a:solidFill>
          </a:ln>
        </p:spPr>
        <p:txBody>
          <a:bodyPr wrap="square" lIns="91440" tIns="45720" rIns="91440" bIns="45720">
            <a:spAutoFit/>
          </a:bodyPr>
          <a:lstStyle/>
          <a:p>
            <a:pPr algn="ctr"/>
            <a:r>
              <a:rPr lang="en-US" altLang="zh-TW" sz="2000" b="1" dirty="0">
                <a:ln w="0"/>
              </a:rPr>
              <a:t>QPPWG (</a:t>
            </a:r>
            <a:r>
              <a:rPr lang="en-US" altLang="zh-TW" sz="2000" b="1" dirty="0">
                <a:ln w="0"/>
                <a:solidFill>
                  <a:srgbClr val="808000"/>
                </a:solidFill>
              </a:rPr>
              <a:t>adaptive</a:t>
            </a:r>
            <a:r>
              <a:rPr lang="en-US" altLang="zh-TW" sz="2000" b="1" dirty="0">
                <a:ln w="0"/>
              </a:rPr>
              <a:t> </a:t>
            </a:r>
            <a:r>
              <a:rPr lang="en-US" altLang="zh-TW" sz="2000" b="1" dirty="0">
                <a:ln w="0"/>
                <a:sym typeface="Wingdings" panose="05000000000000000000" pitchFamily="2" charset="2"/>
              </a:rPr>
              <a:t> </a:t>
            </a:r>
            <a:r>
              <a:rPr lang="en-US" altLang="zh-TW" sz="2000" b="1" dirty="0">
                <a:ln w="0"/>
                <a:solidFill>
                  <a:schemeClr val="accent5">
                    <a:lumMod val="50000"/>
                  </a:schemeClr>
                </a:solidFill>
              </a:rPr>
              <a:t>fixed</a:t>
            </a:r>
            <a:r>
              <a:rPr lang="en-US" altLang="zh-TW" sz="2000" b="1" dirty="0">
                <a:ln w="0"/>
              </a:rPr>
              <a:t>)</a:t>
            </a:r>
            <a:endParaRPr lang="zh-TW" altLang="en-US" sz="2000" b="1" dirty="0">
              <a:ln w="0"/>
            </a:endParaRPr>
          </a:p>
        </p:txBody>
      </p:sp>
      <p:sp>
        <p:nvSpPr>
          <p:cNvPr id="13" name="矩形 12"/>
          <p:cNvSpPr/>
          <p:nvPr/>
        </p:nvSpPr>
        <p:spPr>
          <a:xfrm>
            <a:off x="2330824" y="2803931"/>
            <a:ext cx="3608854" cy="35524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p:cNvSpPr/>
          <p:nvPr/>
        </p:nvSpPr>
        <p:spPr>
          <a:xfrm>
            <a:off x="6430496" y="2803931"/>
            <a:ext cx="3608854" cy="35524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908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Understanding of QP Structure</a:t>
            </a:r>
            <a:endParaRPr lang="zh-TW" altLang="en-US" sz="2000" b="1" dirty="0">
              <a:latin typeface="+mn-lt"/>
            </a:endParaRPr>
          </a:p>
        </p:txBody>
      </p:sp>
      <p:sp>
        <p:nvSpPr>
          <p:cNvPr id="3" name="內容版面配置區 2"/>
          <p:cNvSpPr>
            <a:spLocks noGrp="1"/>
          </p:cNvSpPr>
          <p:nvPr>
            <p:ph idx="1"/>
          </p:nvPr>
        </p:nvSpPr>
        <p:spPr/>
        <p:txBody>
          <a:bodyPr>
            <a:normAutofit/>
          </a:bodyPr>
          <a:lstStyle/>
          <a:p>
            <a:r>
              <a:rPr lang="en-US" dirty="0" smtClean="0">
                <a:solidFill>
                  <a:srgbClr val="808000"/>
                </a:solidFill>
              </a:rPr>
              <a:t>Adaptive</a:t>
            </a:r>
            <a:r>
              <a:rPr lang="en-US" dirty="0"/>
              <a:t> </a:t>
            </a:r>
            <a:r>
              <a:rPr lang="en-US" dirty="0" smtClean="0">
                <a:sym typeface="Wingdings" panose="05000000000000000000" pitchFamily="2" charset="2"/>
              </a:rPr>
              <a:t></a:t>
            </a:r>
            <a:r>
              <a:rPr lang="en-US" dirty="0" smtClean="0"/>
              <a:t> modeling source signal</a:t>
            </a:r>
          </a:p>
          <a:p>
            <a:r>
              <a:rPr lang="en-US" altLang="zh-TW" dirty="0" smtClean="0">
                <a:solidFill>
                  <a:schemeClr val="accent5">
                    <a:lumMod val="50000"/>
                  </a:schemeClr>
                </a:solidFill>
              </a:rPr>
              <a:t>Fixed</a:t>
            </a:r>
            <a:r>
              <a:rPr lang="en-US" altLang="zh-TW" dirty="0" smtClean="0"/>
              <a:t> </a:t>
            </a:r>
            <a:r>
              <a:rPr lang="en-US" altLang="zh-TW" dirty="0" smtClean="0">
                <a:sym typeface="Wingdings" panose="05000000000000000000" pitchFamily="2" charset="2"/>
              </a:rPr>
              <a:t></a:t>
            </a:r>
            <a:r>
              <a:rPr lang="en-US" altLang="zh-TW" dirty="0" smtClean="0"/>
              <a:t> spectral filtering</a:t>
            </a:r>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25</a:t>
            </a:fld>
            <a:endParaRPr lang="zh-TW" altLang="en-US"/>
          </a:p>
        </p:txBody>
      </p:sp>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0496" y="3204041"/>
            <a:ext cx="3608854" cy="3152312"/>
          </a:xfrm>
          <a:prstGeom prst="rect">
            <a:avLst/>
          </a:prstGeom>
          <a:ln>
            <a:solidFill>
              <a:schemeClr val="bg2">
                <a:lumMod val="90000"/>
              </a:schemeClr>
            </a:solidFill>
          </a:ln>
        </p:spPr>
      </p:pic>
      <p:sp>
        <p:nvSpPr>
          <p:cNvPr id="11" name="矩形 10"/>
          <p:cNvSpPr/>
          <p:nvPr/>
        </p:nvSpPr>
        <p:spPr>
          <a:xfrm>
            <a:off x="2330824" y="2803930"/>
            <a:ext cx="3608854" cy="400110"/>
          </a:xfrm>
          <a:prstGeom prst="rect">
            <a:avLst/>
          </a:prstGeom>
          <a:noFill/>
          <a:ln>
            <a:solidFill>
              <a:schemeClr val="bg2">
                <a:lumMod val="90000"/>
              </a:schemeClr>
            </a:solidFill>
          </a:ln>
        </p:spPr>
        <p:txBody>
          <a:bodyPr wrap="square" lIns="91440" tIns="45720" rIns="91440" bIns="45720">
            <a:spAutoFit/>
          </a:bodyPr>
          <a:lstStyle/>
          <a:p>
            <a:pPr algn="ctr"/>
            <a:r>
              <a:rPr lang="en-US" altLang="zh-TW" sz="2000" b="1" dirty="0">
                <a:ln w="0"/>
              </a:rPr>
              <a:t>QPPWG (</a:t>
            </a:r>
            <a:r>
              <a:rPr lang="en-US" altLang="zh-TW" sz="2000" b="1" dirty="0">
                <a:ln w="0"/>
                <a:solidFill>
                  <a:schemeClr val="accent5">
                    <a:lumMod val="50000"/>
                  </a:schemeClr>
                </a:solidFill>
              </a:rPr>
              <a:t>fixed</a:t>
            </a:r>
            <a:r>
              <a:rPr lang="en-US" altLang="zh-TW" sz="2000" b="1" dirty="0">
                <a:ln w="0"/>
              </a:rPr>
              <a:t> </a:t>
            </a:r>
            <a:r>
              <a:rPr lang="en-US" altLang="zh-TW" sz="2000" b="1" dirty="0">
                <a:ln w="0"/>
                <a:sym typeface="Wingdings" panose="05000000000000000000" pitchFamily="2" charset="2"/>
              </a:rPr>
              <a:t> </a:t>
            </a:r>
            <a:r>
              <a:rPr lang="en-US" altLang="zh-TW" sz="2000" b="1" dirty="0">
                <a:ln w="0"/>
                <a:solidFill>
                  <a:srgbClr val="808000"/>
                </a:solidFill>
              </a:rPr>
              <a:t>adaptive</a:t>
            </a:r>
            <a:r>
              <a:rPr lang="en-US" altLang="zh-TW" sz="2000" b="1" dirty="0">
                <a:ln w="0"/>
              </a:rPr>
              <a:t>)</a:t>
            </a:r>
            <a:endParaRPr lang="zh-TW" altLang="en-US" sz="2000" b="1" dirty="0">
              <a:ln w="0"/>
            </a:endParaRPr>
          </a:p>
        </p:txBody>
      </p:sp>
      <p:sp>
        <p:nvSpPr>
          <p:cNvPr id="12" name="矩形 11"/>
          <p:cNvSpPr/>
          <p:nvPr/>
        </p:nvSpPr>
        <p:spPr>
          <a:xfrm>
            <a:off x="6430496" y="2803929"/>
            <a:ext cx="3608854" cy="400110"/>
          </a:xfrm>
          <a:prstGeom prst="rect">
            <a:avLst/>
          </a:prstGeom>
          <a:noFill/>
          <a:ln>
            <a:solidFill>
              <a:schemeClr val="bg2">
                <a:lumMod val="90000"/>
              </a:schemeClr>
            </a:solidFill>
          </a:ln>
        </p:spPr>
        <p:txBody>
          <a:bodyPr wrap="square" lIns="91440" tIns="45720" rIns="91440" bIns="45720">
            <a:spAutoFit/>
          </a:bodyPr>
          <a:lstStyle/>
          <a:p>
            <a:pPr algn="ctr"/>
            <a:r>
              <a:rPr lang="en-US" altLang="zh-TW" sz="2000" b="1" dirty="0">
                <a:ln w="0"/>
              </a:rPr>
              <a:t>QPPWG (</a:t>
            </a:r>
            <a:r>
              <a:rPr lang="en-US" altLang="zh-TW" sz="2000" b="1" dirty="0">
                <a:ln w="0"/>
                <a:solidFill>
                  <a:srgbClr val="808000"/>
                </a:solidFill>
              </a:rPr>
              <a:t>adaptive</a:t>
            </a:r>
            <a:r>
              <a:rPr lang="en-US" altLang="zh-TW" sz="2000" b="1" dirty="0">
                <a:ln w="0"/>
              </a:rPr>
              <a:t> </a:t>
            </a:r>
            <a:r>
              <a:rPr lang="en-US" altLang="zh-TW" sz="2000" b="1" dirty="0">
                <a:ln w="0"/>
                <a:sym typeface="Wingdings" panose="05000000000000000000" pitchFamily="2" charset="2"/>
              </a:rPr>
              <a:t> </a:t>
            </a:r>
            <a:r>
              <a:rPr lang="en-US" altLang="zh-TW" sz="2000" b="1" dirty="0">
                <a:ln w="0"/>
                <a:solidFill>
                  <a:schemeClr val="accent5">
                    <a:lumMod val="50000"/>
                  </a:schemeClr>
                </a:solidFill>
              </a:rPr>
              <a:t>fixed</a:t>
            </a:r>
            <a:r>
              <a:rPr lang="en-US" altLang="zh-TW" sz="2000" b="1" dirty="0">
                <a:ln w="0"/>
              </a:rPr>
              <a:t>)</a:t>
            </a:r>
            <a:endParaRPr lang="zh-TW" altLang="en-US" sz="2000" b="1" dirty="0">
              <a:ln w="0"/>
            </a:endParaRPr>
          </a:p>
        </p:txBody>
      </p:sp>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0824" y="3204039"/>
            <a:ext cx="3608855" cy="3152314"/>
          </a:xfrm>
          <a:prstGeom prst="rect">
            <a:avLst/>
          </a:prstGeom>
          <a:ln>
            <a:solidFill>
              <a:schemeClr val="bg2">
                <a:lumMod val="90000"/>
              </a:schemeClr>
            </a:solidFill>
          </a:ln>
        </p:spPr>
      </p:pic>
      <p:sp>
        <p:nvSpPr>
          <p:cNvPr id="9" name="矩形 8"/>
          <p:cNvSpPr/>
          <p:nvPr/>
        </p:nvSpPr>
        <p:spPr>
          <a:xfrm>
            <a:off x="2330824" y="2803931"/>
            <a:ext cx="3608854" cy="35524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73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P spid="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a:blip r:embed="rId3"/>
          <a:stretch>
            <a:fillRect/>
          </a:stretch>
        </p:blipFill>
        <p:spPr>
          <a:xfrm>
            <a:off x="6607968" y="1825625"/>
            <a:ext cx="5213408" cy="3023466"/>
          </a:xfrm>
          <a:prstGeom prst="rect">
            <a:avLst/>
          </a:prstGeom>
        </p:spPr>
      </p:pic>
      <p:sp>
        <p:nvSpPr>
          <p:cNvPr id="2" name="標題 1"/>
          <p:cNvSpPr>
            <a:spLocks noGrp="1"/>
          </p:cNvSpPr>
          <p:nvPr>
            <p:ph type="title"/>
          </p:nvPr>
        </p:nvSpPr>
        <p:spPr/>
        <p:txBody>
          <a:bodyPr/>
          <a:lstStyle/>
          <a:p>
            <a:pPr algn="ctr"/>
            <a:r>
              <a:rPr lang="en-US" altLang="zh-TW" b="1" dirty="0" smtClean="0">
                <a:latin typeface="+mn-lt"/>
              </a:rPr>
              <a:t>Research Summary</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Neural vocoder</a:t>
            </a:r>
          </a:p>
          <a:p>
            <a:pPr lvl="1"/>
            <a:r>
              <a:rPr lang="en-US" altLang="zh-TW" dirty="0" err="1" smtClean="0"/>
              <a:t>WaveNet</a:t>
            </a:r>
            <a:endParaRPr lang="en-US" altLang="zh-TW" sz="1600" dirty="0" smtClean="0"/>
          </a:p>
          <a:p>
            <a:pPr lvl="1"/>
            <a:r>
              <a:rPr lang="en-US" altLang="zh-TW" dirty="0" smtClean="0"/>
              <a:t>Parallel </a:t>
            </a:r>
            <a:r>
              <a:rPr lang="en-US" altLang="zh-TW" dirty="0" err="1" smtClean="0"/>
              <a:t>WaveGAN</a:t>
            </a:r>
            <a:endParaRPr lang="en-US" altLang="zh-TW" sz="1600" dirty="0" smtClean="0"/>
          </a:p>
          <a:p>
            <a:r>
              <a:rPr lang="en-US" altLang="zh-TW" dirty="0" smtClean="0"/>
              <a:t>Collapsed speech</a:t>
            </a:r>
          </a:p>
          <a:p>
            <a:pPr lvl="1"/>
            <a:r>
              <a:rPr lang="en-US" altLang="zh-TW" dirty="0" smtClean="0"/>
              <a:t>Prior knowledge of </a:t>
            </a:r>
            <a:r>
              <a:rPr lang="en-US" altLang="zh-TW" b="1" dirty="0" smtClean="0"/>
              <a:t>speech continuity</a:t>
            </a:r>
          </a:p>
          <a:p>
            <a:r>
              <a:rPr lang="en-US" altLang="zh-TW" dirty="0" smtClean="0"/>
              <a:t>Pitch controllability</a:t>
            </a:r>
          </a:p>
          <a:p>
            <a:pPr lvl="1"/>
            <a:r>
              <a:rPr lang="en-US" altLang="zh-TW" dirty="0"/>
              <a:t>Prior knowledge of </a:t>
            </a:r>
            <a:r>
              <a:rPr lang="en-US" altLang="zh-TW" b="1" dirty="0"/>
              <a:t>speech </a:t>
            </a:r>
            <a:r>
              <a:rPr lang="en-US" altLang="zh-TW" b="1" dirty="0" smtClean="0"/>
              <a:t>periodicity</a:t>
            </a:r>
          </a:p>
          <a:p>
            <a:r>
              <a:rPr lang="en-US" altLang="zh-TW" dirty="0" smtClean="0"/>
              <a:t>Real-time generation</a:t>
            </a:r>
          </a:p>
          <a:p>
            <a:pPr lvl="1"/>
            <a:r>
              <a:rPr lang="en-US" altLang="zh-TW" dirty="0" smtClean="0"/>
              <a:t>Non-autoregressive (Non-AR) mechanism</a:t>
            </a:r>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26</a:t>
            </a:fld>
            <a:endParaRPr lang="zh-TW" altLang="en-US"/>
          </a:p>
        </p:txBody>
      </p:sp>
      <p:sp>
        <p:nvSpPr>
          <p:cNvPr id="7" name="矩形 6"/>
          <p:cNvSpPr/>
          <p:nvPr/>
        </p:nvSpPr>
        <p:spPr>
          <a:xfrm>
            <a:off x="8100312" y="3537208"/>
            <a:ext cx="1019782" cy="867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p:cNvSpPr/>
          <p:nvPr/>
        </p:nvSpPr>
        <p:spPr>
          <a:xfrm>
            <a:off x="6844290" y="4014392"/>
            <a:ext cx="1019700" cy="467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7"/>
          <p:cNvSpPr/>
          <p:nvPr/>
        </p:nvSpPr>
        <p:spPr>
          <a:xfrm>
            <a:off x="6802016" y="3537208"/>
            <a:ext cx="1019700" cy="464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9314060" y="3537208"/>
            <a:ext cx="1159168" cy="937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a:off x="10667194" y="3537208"/>
            <a:ext cx="1007558" cy="78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848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11"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Performance Improvement</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LPCDC w/ CSSD </a:t>
            </a:r>
          </a:p>
          <a:p>
            <a:pPr lvl="1"/>
            <a:r>
              <a:rPr lang="en-US" altLang="zh-TW" dirty="0"/>
              <a:t>Improve robustness to distorted </a:t>
            </a:r>
            <a:r>
              <a:rPr lang="en-US" altLang="zh-TW" dirty="0" smtClean="0"/>
              <a:t>acoustic features</a:t>
            </a:r>
            <a:endParaRPr lang="en-US" altLang="zh-TW" dirty="0"/>
          </a:p>
          <a:p>
            <a:r>
              <a:rPr lang="en-US" altLang="zh-TW" dirty="0" err="1" smtClean="0"/>
              <a:t>QPNet</a:t>
            </a:r>
            <a:r>
              <a:rPr lang="en-US" altLang="zh-TW" dirty="0" smtClean="0"/>
              <a:t>/QPPWG w/ PDCNN and QP structure</a:t>
            </a:r>
          </a:p>
          <a:p>
            <a:pPr lvl="1"/>
            <a:r>
              <a:rPr lang="en-US" altLang="zh-TW" b="1" dirty="0"/>
              <a:t>Higher </a:t>
            </a:r>
            <a:r>
              <a:rPr lang="en-US" altLang="zh-TW" dirty="0"/>
              <a:t>pitch </a:t>
            </a:r>
            <a:r>
              <a:rPr lang="en-US" altLang="zh-TW" dirty="0" smtClean="0"/>
              <a:t>controllability</a:t>
            </a:r>
            <a:endParaRPr lang="en-US" altLang="zh-TW" b="1" dirty="0" smtClean="0"/>
          </a:p>
          <a:p>
            <a:pPr lvl="1"/>
            <a:r>
              <a:rPr lang="en-US" altLang="zh-TW" b="1" dirty="0" smtClean="0"/>
              <a:t>Smaller</a:t>
            </a:r>
            <a:r>
              <a:rPr lang="en-US" altLang="zh-TW" b="1" dirty="0" smtClean="0">
                <a:solidFill>
                  <a:srgbClr val="C00000"/>
                </a:solidFill>
              </a:rPr>
              <a:t> </a:t>
            </a:r>
            <a:r>
              <a:rPr lang="en-US" altLang="zh-TW" dirty="0" smtClean="0"/>
              <a:t>model size </a:t>
            </a:r>
          </a:p>
          <a:p>
            <a:pPr lvl="1"/>
            <a:r>
              <a:rPr lang="en-US" altLang="zh-TW" dirty="0" smtClean="0"/>
              <a:t>Comparable speech quality </a:t>
            </a:r>
          </a:p>
          <a:p>
            <a:pPr lvl="1"/>
            <a:endParaRPr lang="en-US" altLang="zh-TW" dirty="0" smtClean="0"/>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27</a:t>
            </a:fld>
            <a:endParaRPr lang="zh-TW" altLang="en-US"/>
          </a:p>
        </p:txBody>
      </p:sp>
      <p:pic>
        <p:nvPicPr>
          <p:cNvPr id="5" name="圖片 4"/>
          <p:cNvPicPr>
            <a:picLocks noChangeAspect="1"/>
          </p:cNvPicPr>
          <p:nvPr/>
        </p:nvPicPr>
        <p:blipFill>
          <a:blip r:embed="rId3"/>
          <a:stretch>
            <a:fillRect/>
          </a:stretch>
        </p:blipFill>
        <p:spPr>
          <a:xfrm>
            <a:off x="1482911" y="4332941"/>
            <a:ext cx="3750193" cy="2023409"/>
          </a:xfrm>
          <a:prstGeom prst="rect">
            <a:avLst/>
          </a:prstGeom>
        </p:spPr>
      </p:pic>
      <p:graphicFrame>
        <p:nvGraphicFramePr>
          <p:cNvPr id="7" name="圖表 6"/>
          <p:cNvGraphicFramePr>
            <a:graphicFrameLocks/>
          </p:cNvGraphicFramePr>
          <p:nvPr>
            <p:extLst>
              <p:ext uri="{D42A27DB-BD31-4B8C-83A1-F6EECF244321}">
                <p14:modId xmlns:p14="http://schemas.microsoft.com/office/powerpoint/2010/main" val="1758270415"/>
              </p:ext>
            </p:extLst>
          </p:nvPr>
        </p:nvGraphicFramePr>
        <p:xfrm>
          <a:off x="5877815" y="4285128"/>
          <a:ext cx="4577129" cy="202677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2266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7"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Conclusion</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Contribution</a:t>
            </a:r>
          </a:p>
          <a:p>
            <a:pPr lvl="1"/>
            <a:r>
              <a:rPr lang="en-US" altLang="zh-TW" dirty="0"/>
              <a:t>Propose a </a:t>
            </a:r>
            <a:r>
              <a:rPr lang="en-US" altLang="zh-TW" b="1" dirty="0"/>
              <a:t>waveform-based constraint</a:t>
            </a:r>
            <a:r>
              <a:rPr lang="en-US" altLang="zh-TW" dirty="0"/>
              <a:t> </a:t>
            </a:r>
            <a:r>
              <a:rPr lang="en-US" altLang="zh-TW" dirty="0" smtClean="0"/>
              <a:t>to improve the robustness of neural vocoders based on the  </a:t>
            </a:r>
            <a:r>
              <a:rPr lang="en-US" altLang="zh-TW" dirty="0"/>
              <a:t>prior knowledge of speech </a:t>
            </a:r>
            <a:r>
              <a:rPr lang="en-US" altLang="zh-TW" dirty="0" smtClean="0"/>
              <a:t>continuity</a:t>
            </a:r>
          </a:p>
          <a:p>
            <a:pPr lvl="1"/>
            <a:r>
              <a:rPr lang="en-US" altLang="zh-TW" dirty="0" smtClean="0"/>
              <a:t>Incorporate </a:t>
            </a:r>
            <a:r>
              <a:rPr lang="en-US" altLang="zh-TW" b="1" dirty="0" smtClean="0"/>
              <a:t>prior pitch information </a:t>
            </a:r>
            <a:r>
              <a:rPr lang="en-US" altLang="zh-TW" dirty="0" smtClean="0"/>
              <a:t>into neural networks to propose </a:t>
            </a:r>
            <a:r>
              <a:rPr lang="en-US" altLang="zh-TW" b="1" dirty="0" smtClean="0"/>
              <a:t>pitch-adaptive</a:t>
            </a:r>
            <a:r>
              <a:rPr lang="en-US" altLang="zh-TW" dirty="0" smtClean="0"/>
              <a:t> models with </a:t>
            </a:r>
            <a:r>
              <a:rPr lang="en-US" altLang="zh-TW" b="1" dirty="0" smtClean="0"/>
              <a:t>time-variant</a:t>
            </a:r>
            <a:r>
              <a:rPr lang="en-US" altLang="zh-TW" dirty="0" smtClean="0"/>
              <a:t> network architectures</a:t>
            </a:r>
          </a:p>
          <a:p>
            <a:pPr lvl="1"/>
            <a:r>
              <a:rPr lang="en-US" altLang="zh-TW" dirty="0" smtClean="0"/>
              <a:t>Show the effectiveness of introducing </a:t>
            </a:r>
            <a:r>
              <a:rPr lang="en-US" altLang="zh-TW" b="1" dirty="0" smtClean="0"/>
              <a:t>speech knowledge</a:t>
            </a:r>
            <a:r>
              <a:rPr lang="en-US" altLang="zh-TW" dirty="0" smtClean="0"/>
              <a:t> to neural speech waveform generation</a:t>
            </a:r>
          </a:p>
          <a:p>
            <a:r>
              <a:rPr lang="en-US" altLang="zh-TW" dirty="0" smtClean="0"/>
              <a:t>Future work</a:t>
            </a:r>
          </a:p>
          <a:p>
            <a:pPr lvl="1"/>
            <a:r>
              <a:rPr lang="en-US" altLang="zh-TW" dirty="0" smtClean="0"/>
              <a:t>Streaming generation</a:t>
            </a:r>
          </a:p>
          <a:p>
            <a:pPr lvl="1"/>
            <a:r>
              <a:rPr lang="en-US" altLang="zh-TW" dirty="0"/>
              <a:t>Low computation and storage capacity requirements</a:t>
            </a:r>
          </a:p>
          <a:p>
            <a:pPr lvl="1"/>
            <a:r>
              <a:rPr lang="en-US" altLang="zh-TW" dirty="0" smtClean="0"/>
              <a:t>Emotional speech generation</a:t>
            </a:r>
          </a:p>
          <a:p>
            <a:pPr lvl="1"/>
            <a:endParaRPr lang="en-US" altLang="zh-TW" dirty="0" smtClean="0"/>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28</a:t>
            </a:fld>
            <a:endParaRPr lang="zh-TW" altLang="en-US"/>
          </a:p>
        </p:txBody>
      </p:sp>
    </p:spTree>
    <p:extLst>
      <p:ext uri="{BB962C8B-B14F-4D97-AF65-F5344CB8AC3E}">
        <p14:creationId xmlns:p14="http://schemas.microsoft.com/office/powerpoint/2010/main" val="300770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0377" y="1870075"/>
            <a:ext cx="3600677" cy="3829078"/>
          </a:xfrm>
          <a:prstGeom prst="rect">
            <a:avLst/>
          </a:prstGeom>
        </p:spPr>
      </p:pic>
      <p:sp>
        <p:nvSpPr>
          <p:cNvPr id="2" name="標題 1"/>
          <p:cNvSpPr>
            <a:spLocks noGrp="1"/>
          </p:cNvSpPr>
          <p:nvPr>
            <p:ph type="title"/>
          </p:nvPr>
        </p:nvSpPr>
        <p:spPr/>
        <p:txBody>
          <a:bodyPr/>
          <a:lstStyle/>
          <a:p>
            <a:pPr algn="ctr"/>
            <a:r>
              <a:rPr lang="en-US" altLang="zh-TW" b="1" dirty="0" smtClean="0">
                <a:latin typeface="+mn-lt"/>
              </a:rPr>
              <a:t>Speech Waveform Generation</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Information conveyed in speech signals</a:t>
            </a:r>
          </a:p>
          <a:p>
            <a:pPr lvl="1"/>
            <a:r>
              <a:rPr lang="en-US" altLang="zh-TW" dirty="0" smtClean="0"/>
              <a:t>Speaker identity (</a:t>
            </a:r>
            <a:r>
              <a:rPr lang="en-US" altLang="zh-TW" dirty="0" smtClean="0">
                <a:solidFill>
                  <a:schemeClr val="tx1">
                    <a:lumMod val="50000"/>
                    <a:lumOff val="50000"/>
                  </a:schemeClr>
                </a:solidFill>
              </a:rPr>
              <a:t>Who</a:t>
            </a:r>
            <a:r>
              <a:rPr lang="en-US" altLang="zh-TW" dirty="0" smtClean="0"/>
              <a:t>)</a:t>
            </a:r>
          </a:p>
          <a:p>
            <a:pPr lvl="1"/>
            <a:r>
              <a:rPr lang="en-US" altLang="zh-TW" dirty="0" smtClean="0"/>
              <a:t>Content (</a:t>
            </a:r>
            <a:r>
              <a:rPr lang="en-US" altLang="zh-TW" dirty="0" smtClean="0">
                <a:solidFill>
                  <a:schemeClr val="tx1">
                    <a:lumMod val="50000"/>
                    <a:lumOff val="50000"/>
                  </a:schemeClr>
                </a:solidFill>
              </a:rPr>
              <a:t>What</a:t>
            </a:r>
            <a:r>
              <a:rPr lang="en-US" altLang="zh-TW" dirty="0" smtClean="0"/>
              <a:t>)</a:t>
            </a:r>
          </a:p>
          <a:p>
            <a:pPr lvl="1"/>
            <a:r>
              <a:rPr lang="en-US" altLang="zh-TW" dirty="0" smtClean="0"/>
              <a:t>Environment (</a:t>
            </a:r>
            <a:r>
              <a:rPr lang="en-US" altLang="zh-TW" dirty="0" smtClean="0">
                <a:solidFill>
                  <a:schemeClr val="tx1">
                    <a:lumMod val="50000"/>
                    <a:lumOff val="50000"/>
                  </a:schemeClr>
                </a:solidFill>
              </a:rPr>
              <a:t>Where</a:t>
            </a:r>
            <a:r>
              <a:rPr lang="en-US" altLang="zh-TW" dirty="0" smtClean="0"/>
              <a:t>)</a:t>
            </a:r>
          </a:p>
          <a:p>
            <a:pPr lvl="1"/>
            <a:r>
              <a:rPr lang="en-US" altLang="zh-TW" dirty="0" smtClean="0"/>
              <a:t>Emotion …</a:t>
            </a:r>
          </a:p>
          <a:p>
            <a:r>
              <a:rPr lang="en-US" altLang="zh-TW" dirty="0" smtClean="0"/>
              <a:t>Generating speech with desired information</a:t>
            </a:r>
          </a:p>
          <a:p>
            <a:pPr lvl="1"/>
            <a:r>
              <a:rPr lang="en-US" altLang="zh-TW" dirty="0" smtClean="0"/>
              <a:t>Voice conversion (VC): specific speaker identity</a:t>
            </a:r>
          </a:p>
          <a:p>
            <a:pPr lvl="1"/>
            <a:r>
              <a:rPr lang="en-US" altLang="zh-TW" dirty="0" smtClean="0"/>
              <a:t>Noise reduction: reduce background noise</a:t>
            </a:r>
          </a:p>
          <a:p>
            <a:pPr lvl="1"/>
            <a:r>
              <a:rPr lang="en-US" altLang="zh-TW" dirty="0" smtClean="0"/>
              <a:t>Text-To-Speech (TTS): specific content </a:t>
            </a:r>
          </a:p>
          <a:p>
            <a:pPr lvl="1"/>
            <a:endParaRPr lang="en-US" altLang="zh-TW" dirty="0" smtClean="0"/>
          </a:p>
          <a:p>
            <a:pPr marL="0" indent="0">
              <a:buNone/>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2</a:t>
            </a:fld>
            <a:endParaRPr lang="zh-TW" altLang="en-US"/>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7605" y="2887310"/>
            <a:ext cx="1506220" cy="1692770"/>
          </a:xfrm>
          <a:prstGeom prst="rect">
            <a:avLst/>
          </a:prstGeom>
        </p:spPr>
      </p:pic>
      <p:sp>
        <p:nvSpPr>
          <p:cNvPr id="8" name="橢圓形圖說文字 7"/>
          <p:cNvSpPr/>
          <p:nvPr/>
        </p:nvSpPr>
        <p:spPr>
          <a:xfrm>
            <a:off x="9982200" y="2848495"/>
            <a:ext cx="1456113" cy="659476"/>
          </a:xfrm>
          <a:prstGeom prst="wedgeEllipseCallou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I’m a researcher!</a:t>
            </a:r>
            <a:endParaRPr lang="en-US" sz="1400" dirty="0"/>
          </a:p>
        </p:txBody>
      </p:sp>
      <p:sp>
        <p:nvSpPr>
          <p:cNvPr id="9" name="笑臉 8"/>
          <p:cNvSpPr/>
          <p:nvPr/>
        </p:nvSpPr>
        <p:spPr>
          <a:xfrm>
            <a:off x="8253411" y="2482735"/>
            <a:ext cx="458585" cy="459970"/>
          </a:xfrm>
          <a:prstGeom prst="smileyFac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341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Publication</a:t>
            </a:r>
            <a:endParaRPr lang="zh-TW" altLang="en-US" b="1" dirty="0">
              <a:latin typeface="+mn-lt"/>
            </a:endParaRPr>
          </a:p>
        </p:txBody>
      </p:sp>
      <p:sp>
        <p:nvSpPr>
          <p:cNvPr id="3" name="內容版面配置區 2"/>
          <p:cNvSpPr>
            <a:spLocks noGrp="1"/>
          </p:cNvSpPr>
          <p:nvPr>
            <p:ph idx="1"/>
          </p:nvPr>
        </p:nvSpPr>
        <p:spPr/>
        <p:txBody>
          <a:bodyPr>
            <a:normAutofit fontScale="77500" lnSpcReduction="20000"/>
          </a:bodyPr>
          <a:lstStyle/>
          <a:p>
            <a:r>
              <a:rPr lang="en-US" altLang="zh-TW" sz="3400" dirty="0"/>
              <a:t>LPCDC w/ CSSD</a:t>
            </a:r>
          </a:p>
          <a:p>
            <a:pPr lvl="1"/>
            <a:r>
              <a:rPr lang="en-US" altLang="zh-TW" sz="2100" dirty="0" smtClean="0">
                <a:cs typeface="Times New Roman" panose="02020603050405020304" pitchFamily="18" charset="0"/>
              </a:rPr>
              <a:t>Y. </a:t>
            </a:r>
            <a:r>
              <a:rPr lang="en-US" altLang="zh-TW" sz="2100" dirty="0">
                <a:cs typeface="Times New Roman" panose="02020603050405020304" pitchFamily="18" charset="0"/>
              </a:rPr>
              <a:t>-</a:t>
            </a:r>
            <a:r>
              <a:rPr lang="en-US" altLang="zh-TW" sz="2100" dirty="0" smtClean="0">
                <a:cs typeface="Times New Roman" panose="02020603050405020304" pitchFamily="18" charset="0"/>
              </a:rPr>
              <a:t>C. Wu et al. “The NU non-parallel voice conversion system for voice conversion challenge 2018”, in </a:t>
            </a:r>
            <a:r>
              <a:rPr lang="en-US" altLang="zh-TW" sz="2100" i="1" dirty="0" smtClean="0">
                <a:cs typeface="Times New Roman" panose="02020603050405020304" pitchFamily="18" charset="0"/>
              </a:rPr>
              <a:t>Proc. Odyssey</a:t>
            </a:r>
            <a:r>
              <a:rPr lang="en-US" altLang="zh-TW" sz="2100" dirty="0" smtClean="0">
                <a:cs typeface="Times New Roman" panose="02020603050405020304" pitchFamily="18" charset="0"/>
              </a:rPr>
              <a:t>, 2018. </a:t>
            </a:r>
          </a:p>
          <a:p>
            <a:pPr lvl="1"/>
            <a:r>
              <a:rPr lang="en-US" altLang="zh-TW" sz="2100" dirty="0" smtClean="0">
                <a:cs typeface="Times New Roman" panose="02020603050405020304" pitchFamily="18" charset="0"/>
              </a:rPr>
              <a:t>Y</a:t>
            </a:r>
            <a:r>
              <a:rPr lang="en-US" altLang="zh-TW" sz="2100" dirty="0">
                <a:cs typeface="Times New Roman" panose="02020603050405020304" pitchFamily="18" charset="0"/>
              </a:rPr>
              <a:t>. -C. Wu et al. “Collapsed speech generation and suppression for </a:t>
            </a:r>
            <a:r>
              <a:rPr lang="en-US" altLang="zh-TW" sz="2100" dirty="0" err="1">
                <a:cs typeface="Times New Roman" panose="02020603050405020304" pitchFamily="18" charset="0"/>
              </a:rPr>
              <a:t>WaveNet</a:t>
            </a:r>
            <a:r>
              <a:rPr lang="en-US" altLang="zh-TW" sz="2100" dirty="0">
                <a:cs typeface="Times New Roman" panose="02020603050405020304" pitchFamily="18" charset="0"/>
              </a:rPr>
              <a:t> vocoder ,” i</a:t>
            </a:r>
            <a:r>
              <a:rPr lang="en-US" altLang="zh-TW" sz="2100" dirty="0" smtClean="0">
                <a:cs typeface="Times New Roman" panose="02020603050405020304" pitchFamily="18" charset="0"/>
              </a:rPr>
              <a:t>n </a:t>
            </a:r>
            <a:r>
              <a:rPr lang="en-US" altLang="zh-TW" sz="2100" i="1" dirty="0" smtClean="0">
                <a:cs typeface="Times New Roman" panose="02020603050405020304" pitchFamily="18" charset="0"/>
              </a:rPr>
              <a:t>Proc</a:t>
            </a:r>
            <a:r>
              <a:rPr lang="en-US" altLang="zh-TW" sz="2100" i="1" dirty="0">
                <a:cs typeface="Times New Roman" panose="02020603050405020304" pitchFamily="18" charset="0"/>
              </a:rPr>
              <a:t>. </a:t>
            </a:r>
            <a:r>
              <a:rPr lang="en-US" altLang="zh-TW" sz="2100" i="1" dirty="0" err="1">
                <a:cs typeface="Times New Roman" panose="02020603050405020304" pitchFamily="18" charset="0"/>
              </a:rPr>
              <a:t>Interspeech</a:t>
            </a:r>
            <a:r>
              <a:rPr lang="en-US" altLang="zh-TW" sz="2100" dirty="0">
                <a:cs typeface="Times New Roman" panose="02020603050405020304" pitchFamily="18" charset="0"/>
              </a:rPr>
              <a:t>, 2018.</a:t>
            </a:r>
          </a:p>
          <a:p>
            <a:pPr lvl="1"/>
            <a:r>
              <a:rPr lang="en-US" altLang="zh-TW" sz="2100" dirty="0">
                <a:cs typeface="Times New Roman" panose="02020603050405020304" pitchFamily="18" charset="0"/>
              </a:rPr>
              <a:t>Y. -C. Wu et al. “Non-parallel voice conversion system with </a:t>
            </a:r>
            <a:r>
              <a:rPr lang="en-US" altLang="zh-TW" sz="2100" dirty="0" err="1">
                <a:cs typeface="Times New Roman" panose="02020603050405020304" pitchFamily="18" charset="0"/>
              </a:rPr>
              <a:t>WaveNet</a:t>
            </a:r>
            <a:r>
              <a:rPr lang="en-US" altLang="zh-TW" sz="2100" dirty="0">
                <a:cs typeface="Times New Roman" panose="02020603050405020304" pitchFamily="18" charset="0"/>
              </a:rPr>
              <a:t> vocoder and collapsed speech suppression,” </a:t>
            </a:r>
            <a:r>
              <a:rPr lang="en-US" altLang="zh-TW" sz="2100" i="1" dirty="0">
                <a:cs typeface="Times New Roman" panose="02020603050405020304" pitchFamily="18" charset="0"/>
              </a:rPr>
              <a:t>IEEE Access</a:t>
            </a:r>
            <a:r>
              <a:rPr lang="en-US" altLang="zh-TW" sz="2100" dirty="0">
                <a:cs typeface="Times New Roman" panose="02020603050405020304" pitchFamily="18" charset="0"/>
              </a:rPr>
              <a:t>, 2020.</a:t>
            </a:r>
            <a:endParaRPr lang="en-US" altLang="zh-TW" sz="2100" dirty="0"/>
          </a:p>
          <a:p>
            <a:r>
              <a:rPr lang="en-US" altLang="zh-TW" sz="3400" dirty="0" err="1"/>
              <a:t>QPNet</a:t>
            </a:r>
            <a:endParaRPr lang="en-US" altLang="zh-TW" sz="3400" dirty="0"/>
          </a:p>
          <a:p>
            <a:pPr lvl="1"/>
            <a:r>
              <a:rPr lang="en-US" altLang="zh-TW" sz="2100" dirty="0">
                <a:cs typeface="Times New Roman" panose="02020603050405020304" pitchFamily="18" charset="0"/>
              </a:rPr>
              <a:t>Y.-C. Wu et al. “Quasi-Periodic </a:t>
            </a:r>
            <a:r>
              <a:rPr lang="en-US" altLang="zh-TW" sz="2100" dirty="0" err="1">
                <a:cs typeface="Times New Roman" panose="02020603050405020304" pitchFamily="18" charset="0"/>
              </a:rPr>
              <a:t>WaveNet</a:t>
            </a:r>
            <a:r>
              <a:rPr lang="en-US" altLang="zh-TW" sz="2100" dirty="0">
                <a:cs typeface="Times New Roman" panose="02020603050405020304" pitchFamily="18" charset="0"/>
              </a:rPr>
              <a:t> vocoder: a pitch dependent dilated convolution model for parametric speech generation ,” i</a:t>
            </a:r>
            <a:r>
              <a:rPr lang="en-US" altLang="zh-TW" sz="2100" dirty="0" smtClean="0">
                <a:cs typeface="Times New Roman" panose="02020603050405020304" pitchFamily="18" charset="0"/>
              </a:rPr>
              <a:t>n </a:t>
            </a:r>
            <a:r>
              <a:rPr lang="en-US" altLang="zh-TW" sz="2100" i="1" dirty="0" smtClean="0">
                <a:cs typeface="Times New Roman" panose="02020603050405020304" pitchFamily="18" charset="0"/>
              </a:rPr>
              <a:t>Proc</a:t>
            </a:r>
            <a:r>
              <a:rPr lang="en-US" altLang="zh-TW" sz="2100" i="1" dirty="0">
                <a:cs typeface="Times New Roman" panose="02020603050405020304" pitchFamily="18" charset="0"/>
              </a:rPr>
              <a:t>. </a:t>
            </a:r>
            <a:r>
              <a:rPr lang="en-US" altLang="zh-TW" sz="2100" i="1" dirty="0" err="1">
                <a:cs typeface="Times New Roman" panose="02020603050405020304" pitchFamily="18" charset="0"/>
              </a:rPr>
              <a:t>Interspeech</a:t>
            </a:r>
            <a:r>
              <a:rPr lang="en-US" altLang="zh-TW" sz="2100" dirty="0">
                <a:cs typeface="Times New Roman" panose="02020603050405020304" pitchFamily="18" charset="0"/>
              </a:rPr>
              <a:t>, 2019.</a:t>
            </a:r>
          </a:p>
          <a:p>
            <a:pPr lvl="1"/>
            <a:r>
              <a:rPr lang="en-US" altLang="zh-TW" sz="2100" dirty="0">
                <a:cs typeface="Times New Roman" panose="02020603050405020304" pitchFamily="18" charset="0"/>
              </a:rPr>
              <a:t>Y.-C. Wu et al. “Statistical voice conversion with Quasi-Periodic </a:t>
            </a:r>
            <a:r>
              <a:rPr lang="en-US" altLang="zh-TW" sz="2100" dirty="0" err="1">
                <a:cs typeface="Times New Roman" panose="02020603050405020304" pitchFamily="18" charset="0"/>
              </a:rPr>
              <a:t>WaveNet</a:t>
            </a:r>
            <a:r>
              <a:rPr lang="en-US" altLang="zh-TW" sz="2100" dirty="0">
                <a:cs typeface="Times New Roman" panose="02020603050405020304" pitchFamily="18" charset="0"/>
              </a:rPr>
              <a:t> vocoder ,” i</a:t>
            </a:r>
            <a:r>
              <a:rPr lang="en-US" altLang="zh-TW" sz="2100" dirty="0" smtClean="0">
                <a:cs typeface="Times New Roman" panose="02020603050405020304" pitchFamily="18" charset="0"/>
              </a:rPr>
              <a:t>n </a:t>
            </a:r>
            <a:r>
              <a:rPr lang="en-US" altLang="zh-TW" sz="2100" i="1" dirty="0" smtClean="0">
                <a:cs typeface="Times New Roman" panose="02020603050405020304" pitchFamily="18" charset="0"/>
              </a:rPr>
              <a:t>Proc</a:t>
            </a:r>
            <a:r>
              <a:rPr lang="en-US" altLang="zh-TW" sz="2100" i="1" dirty="0">
                <a:cs typeface="Times New Roman" panose="02020603050405020304" pitchFamily="18" charset="0"/>
              </a:rPr>
              <a:t>. SSW10</a:t>
            </a:r>
            <a:r>
              <a:rPr lang="en-US" altLang="zh-TW" sz="2100" dirty="0">
                <a:cs typeface="Times New Roman" panose="02020603050405020304" pitchFamily="18" charset="0"/>
              </a:rPr>
              <a:t>, 2019.</a:t>
            </a:r>
          </a:p>
          <a:p>
            <a:pPr lvl="1"/>
            <a:r>
              <a:rPr lang="en-US" altLang="zh-TW" sz="2100" dirty="0">
                <a:cs typeface="Times New Roman" panose="02020603050405020304" pitchFamily="18" charset="0"/>
              </a:rPr>
              <a:t>Y.-C. Wu et al. “Quasi-Periodic </a:t>
            </a:r>
            <a:r>
              <a:rPr lang="en-US" altLang="zh-TW" sz="2100" dirty="0" err="1">
                <a:cs typeface="Times New Roman" panose="02020603050405020304" pitchFamily="18" charset="0"/>
              </a:rPr>
              <a:t>WaveNet</a:t>
            </a:r>
            <a:r>
              <a:rPr lang="en-US" altLang="zh-TW" sz="2100" dirty="0">
                <a:cs typeface="Times New Roman" panose="02020603050405020304" pitchFamily="18" charset="0"/>
              </a:rPr>
              <a:t> vocoder: an autoregressive raw waveform generative model with pitch-dependent dilated convolution neural network,” </a:t>
            </a:r>
            <a:r>
              <a:rPr lang="en-US" altLang="zh-TW" sz="2100" i="1" dirty="0">
                <a:cs typeface="Times New Roman" panose="02020603050405020304" pitchFamily="18" charset="0"/>
              </a:rPr>
              <a:t>IEEE TASLP</a:t>
            </a:r>
            <a:r>
              <a:rPr lang="en-US" altLang="zh-TW" sz="2100" dirty="0">
                <a:cs typeface="Times New Roman" panose="02020603050405020304" pitchFamily="18" charset="0"/>
              </a:rPr>
              <a:t>, </a:t>
            </a:r>
            <a:r>
              <a:rPr lang="en-US" altLang="zh-TW" sz="2100" dirty="0" smtClean="0">
                <a:cs typeface="Times New Roman" panose="02020603050405020304" pitchFamily="18" charset="0"/>
              </a:rPr>
              <a:t>2021</a:t>
            </a:r>
            <a:r>
              <a:rPr lang="en-US" altLang="zh-TW" sz="2100" smtClean="0">
                <a:cs typeface="Times New Roman" panose="02020603050405020304" pitchFamily="18" charset="0"/>
              </a:rPr>
              <a:t>. </a:t>
            </a:r>
            <a:endParaRPr lang="en-US" altLang="zh-TW" sz="2100" dirty="0">
              <a:cs typeface="Times New Roman" panose="02020603050405020304" pitchFamily="18" charset="0"/>
            </a:endParaRPr>
          </a:p>
          <a:p>
            <a:r>
              <a:rPr lang="en-US" altLang="zh-TW" sz="3400" dirty="0"/>
              <a:t>QPPWG</a:t>
            </a:r>
          </a:p>
          <a:p>
            <a:pPr lvl="1"/>
            <a:r>
              <a:rPr lang="en-US" altLang="zh-TW" sz="2100" dirty="0">
                <a:cs typeface="Times New Roman" panose="02020603050405020304" pitchFamily="18" charset="0"/>
              </a:rPr>
              <a:t>Y.-C. Wu et al. “Quasi-Periodic parallel </a:t>
            </a:r>
            <a:r>
              <a:rPr lang="en-US" altLang="zh-TW" sz="2100" dirty="0" err="1">
                <a:cs typeface="Times New Roman" panose="02020603050405020304" pitchFamily="18" charset="0"/>
              </a:rPr>
              <a:t>WaveGAN</a:t>
            </a:r>
            <a:r>
              <a:rPr lang="en-US" altLang="zh-TW" sz="2100" dirty="0">
                <a:cs typeface="Times New Roman" panose="02020603050405020304" pitchFamily="18" charset="0"/>
              </a:rPr>
              <a:t> vocoder: a non-autoregressive pitch-dependent dilated convolution model for parametric speech generation,” i</a:t>
            </a:r>
            <a:r>
              <a:rPr lang="en-US" altLang="zh-TW" sz="2100" dirty="0" smtClean="0">
                <a:cs typeface="Times New Roman" panose="02020603050405020304" pitchFamily="18" charset="0"/>
              </a:rPr>
              <a:t>n </a:t>
            </a:r>
            <a:r>
              <a:rPr lang="en-US" altLang="zh-TW" sz="2100" i="1" dirty="0" smtClean="0">
                <a:cs typeface="Times New Roman" panose="02020603050405020304" pitchFamily="18" charset="0"/>
              </a:rPr>
              <a:t>Proc</a:t>
            </a:r>
            <a:r>
              <a:rPr lang="en-US" altLang="zh-TW" sz="2100" i="1" dirty="0">
                <a:cs typeface="Times New Roman" panose="02020603050405020304" pitchFamily="18" charset="0"/>
              </a:rPr>
              <a:t>. </a:t>
            </a:r>
            <a:r>
              <a:rPr lang="en-US" altLang="zh-TW" sz="2100" i="1" dirty="0" err="1">
                <a:cs typeface="Times New Roman" panose="02020603050405020304" pitchFamily="18" charset="0"/>
              </a:rPr>
              <a:t>Interspeech</a:t>
            </a:r>
            <a:r>
              <a:rPr lang="en-US" altLang="zh-TW" sz="2100" dirty="0">
                <a:cs typeface="Times New Roman" panose="02020603050405020304" pitchFamily="18" charset="0"/>
              </a:rPr>
              <a:t>, 2020.</a:t>
            </a:r>
          </a:p>
          <a:p>
            <a:pPr lvl="1"/>
            <a:r>
              <a:rPr lang="en-US" altLang="zh-TW" sz="2100" dirty="0">
                <a:cs typeface="Times New Roman" panose="02020603050405020304" pitchFamily="18" charset="0"/>
              </a:rPr>
              <a:t>Y.-C. Wu et al. “Quasi-Periodic parallel </a:t>
            </a:r>
            <a:r>
              <a:rPr lang="en-US" altLang="zh-TW" sz="2100" dirty="0" err="1">
                <a:cs typeface="Times New Roman" panose="02020603050405020304" pitchFamily="18" charset="0"/>
              </a:rPr>
              <a:t>WaveGAN</a:t>
            </a:r>
            <a:r>
              <a:rPr lang="en-US" altLang="zh-TW" sz="2100" dirty="0">
                <a:cs typeface="Times New Roman" panose="02020603050405020304" pitchFamily="18" charset="0"/>
              </a:rPr>
              <a:t> vocoder: a non-autoregressive raw waveform generative model with pitch-dependent dilated convolution neural network,” </a:t>
            </a:r>
            <a:r>
              <a:rPr lang="en-US" altLang="zh-TW" sz="2100" i="1" dirty="0">
                <a:cs typeface="Times New Roman" panose="02020603050405020304" pitchFamily="18" charset="0"/>
              </a:rPr>
              <a:t>IEEE TASLP</a:t>
            </a:r>
            <a:r>
              <a:rPr lang="en-US" altLang="zh-TW" sz="2100" dirty="0">
                <a:cs typeface="Times New Roman" panose="02020603050405020304" pitchFamily="18" charset="0"/>
              </a:rPr>
              <a:t>, </a:t>
            </a:r>
            <a:r>
              <a:rPr lang="en-US" altLang="zh-TW" sz="2100" dirty="0" smtClean="0">
                <a:cs typeface="Times New Roman" panose="02020603050405020304" pitchFamily="18" charset="0"/>
              </a:rPr>
              <a:t>2021. </a:t>
            </a:r>
            <a:endParaRPr lang="en-US" altLang="zh-TW" dirty="0" smtClean="0"/>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29</a:t>
            </a:fld>
            <a:endParaRPr lang="zh-TW" altLang="en-US"/>
          </a:p>
        </p:txBody>
      </p:sp>
    </p:spTree>
    <p:extLst>
      <p:ext uri="{BB962C8B-B14F-4D97-AF65-F5344CB8AC3E}">
        <p14:creationId xmlns:p14="http://schemas.microsoft.com/office/powerpoint/2010/main" val="40752019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05794" y="1872326"/>
            <a:ext cx="7886700" cy="2813265"/>
          </a:xfrm>
        </p:spPr>
        <p:txBody>
          <a:bodyPr>
            <a:normAutofit fontScale="90000"/>
          </a:bodyPr>
          <a:lstStyle/>
          <a:p>
            <a:pPr algn="ctr"/>
            <a:r>
              <a:rPr lang="en-US" altLang="zh-TW" b="1" dirty="0" smtClean="0">
                <a:latin typeface="+mn-lt"/>
              </a:rPr>
              <a:t>Thank you for your attention !</a:t>
            </a:r>
            <a:br>
              <a:rPr lang="en-US" altLang="zh-TW" b="1" dirty="0" smtClean="0">
                <a:latin typeface="+mn-lt"/>
              </a:rPr>
            </a:br>
            <a:r>
              <a:rPr lang="en-US" altLang="zh-TW" b="1" dirty="0" smtClean="0">
                <a:latin typeface="+mn-lt"/>
              </a:rPr>
              <a:t/>
            </a:r>
            <a:br>
              <a:rPr lang="en-US" altLang="zh-TW" b="1" dirty="0" smtClean="0">
                <a:latin typeface="+mn-lt"/>
              </a:rPr>
            </a:br>
            <a:r>
              <a:rPr lang="en-US" sz="2400" dirty="0">
                <a:hlinkClick r:id="rId3"/>
              </a:rPr>
              <a:t>https://bigpon.github.io/QuasiPeriodicParallelWaveGAN_demo/</a:t>
            </a:r>
            <a:r>
              <a:rPr lang="en-US" sz="2400" dirty="0"/>
              <a:t/>
            </a:r>
            <a:br>
              <a:rPr lang="en-US" sz="2400" dirty="0"/>
            </a:br>
            <a:r>
              <a:rPr lang="en-US" sz="2400" dirty="0">
                <a:hlinkClick r:id="rId3"/>
              </a:rPr>
              <a:t>https://bigpon.github.io/QuasiPeriodicWaveNet_demo/</a:t>
            </a:r>
            <a:r>
              <a:rPr lang="en-US" sz="2400" dirty="0"/>
              <a:t/>
            </a:r>
            <a:br>
              <a:rPr lang="en-US" sz="2400" dirty="0"/>
            </a:br>
            <a:r>
              <a:rPr lang="en-US" sz="2400" dirty="0">
                <a:hlinkClick r:id="rId4"/>
              </a:rPr>
              <a:t>https://bigpon.github.io/LpcConstrainedWaveNet_demo/</a:t>
            </a:r>
            <a:r>
              <a:rPr lang="en-US" sz="2400" dirty="0"/>
              <a:t/>
            </a:r>
            <a:br>
              <a:rPr lang="en-US" sz="2400" dirty="0"/>
            </a:br>
            <a:endParaRPr lang="zh-TW" altLang="en-US" sz="2400" dirty="0">
              <a:latin typeface="+mn-lt"/>
            </a:endParaRPr>
          </a:p>
        </p:txBody>
      </p:sp>
      <p:sp>
        <p:nvSpPr>
          <p:cNvPr id="5" name="投影片編號版面配置區 4"/>
          <p:cNvSpPr>
            <a:spLocks noGrp="1"/>
          </p:cNvSpPr>
          <p:nvPr>
            <p:ph type="sldNum" sz="quarter" idx="12"/>
          </p:nvPr>
        </p:nvSpPr>
        <p:spPr/>
        <p:txBody>
          <a:bodyPr/>
          <a:lstStyle/>
          <a:p>
            <a:fld id="{CECD2910-5291-4215-A14B-1E9C42171ABB}" type="slidenum">
              <a:rPr lang="zh-TW" altLang="en-US" smtClean="0"/>
              <a:t>30</a:t>
            </a:fld>
            <a:endParaRPr lang="zh-TW" altLang="en-US"/>
          </a:p>
        </p:txBody>
      </p:sp>
      <p:pic>
        <p:nvPicPr>
          <p:cNvPr id="6" name="Picture 2" descr="https://upload.wikimedia.org/wikipedia/en/0/0e/Logon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6646" y="5288272"/>
            <a:ext cx="1344120" cy="921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5269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p:cNvPicPr>
            <a:picLocks noChangeAspect="1"/>
          </p:cNvPicPr>
          <p:nvPr/>
        </p:nvPicPr>
        <p:blipFill>
          <a:blip r:embed="rId3"/>
          <a:stretch>
            <a:fillRect/>
          </a:stretch>
        </p:blipFill>
        <p:spPr>
          <a:xfrm>
            <a:off x="2864560" y="5448794"/>
            <a:ext cx="6613864" cy="740825"/>
          </a:xfrm>
          <a:prstGeom prst="rect">
            <a:avLst/>
          </a:prstGeom>
        </p:spPr>
      </p:pic>
      <p:pic>
        <p:nvPicPr>
          <p:cNvPr id="8" name="圖片 7"/>
          <p:cNvPicPr>
            <a:picLocks noChangeAspect="1"/>
          </p:cNvPicPr>
          <p:nvPr/>
        </p:nvPicPr>
        <p:blipFill>
          <a:blip r:embed="rId4"/>
          <a:stretch>
            <a:fillRect/>
          </a:stretch>
        </p:blipFill>
        <p:spPr>
          <a:xfrm>
            <a:off x="6607968" y="1825625"/>
            <a:ext cx="5213408" cy="3023466"/>
          </a:xfrm>
          <a:prstGeom prst="rect">
            <a:avLst/>
          </a:prstGeom>
        </p:spPr>
      </p:pic>
      <p:sp>
        <p:nvSpPr>
          <p:cNvPr id="2" name="標題 1"/>
          <p:cNvSpPr>
            <a:spLocks noGrp="1"/>
          </p:cNvSpPr>
          <p:nvPr>
            <p:ph type="title"/>
          </p:nvPr>
        </p:nvSpPr>
        <p:spPr/>
        <p:txBody>
          <a:bodyPr/>
          <a:lstStyle/>
          <a:p>
            <a:pPr algn="ctr"/>
            <a:r>
              <a:rPr lang="en-US" altLang="zh-TW" b="1" dirty="0" smtClean="0">
                <a:latin typeface="+mn-lt"/>
              </a:rPr>
              <a:t>Speech Generation Flow</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Analysis</a:t>
            </a:r>
          </a:p>
          <a:p>
            <a:pPr lvl="1"/>
            <a:r>
              <a:rPr lang="en-US" altLang="zh-TW" dirty="0" smtClean="0"/>
              <a:t>Convert inputs to acoustic features</a:t>
            </a:r>
          </a:p>
          <a:p>
            <a:pPr lvl="2"/>
            <a:r>
              <a:rPr lang="en-US" altLang="zh-TW" dirty="0" smtClean="0"/>
              <a:t>VC: source speech </a:t>
            </a:r>
            <a:r>
              <a:rPr lang="en-US" altLang="zh-TW" dirty="0" smtClean="0">
                <a:sym typeface="Wingdings" panose="05000000000000000000" pitchFamily="2" charset="2"/>
              </a:rPr>
              <a:t></a:t>
            </a:r>
            <a:r>
              <a:rPr lang="en-US" altLang="zh-TW" dirty="0" smtClean="0"/>
              <a:t> acoustic features</a:t>
            </a:r>
          </a:p>
          <a:p>
            <a:pPr lvl="2"/>
            <a:r>
              <a:rPr lang="en-US" altLang="zh-TW" dirty="0" smtClean="0"/>
              <a:t>TTS: text </a:t>
            </a:r>
            <a:r>
              <a:rPr lang="en-US" altLang="zh-TW" dirty="0" smtClean="0">
                <a:sym typeface="Wingdings" panose="05000000000000000000" pitchFamily="2" charset="2"/>
              </a:rPr>
              <a:t> acoustic features</a:t>
            </a:r>
            <a:endParaRPr lang="en-US" altLang="zh-TW" dirty="0" smtClean="0"/>
          </a:p>
          <a:p>
            <a:r>
              <a:rPr lang="en-US" altLang="zh-TW" dirty="0" smtClean="0"/>
              <a:t>Manipulation</a:t>
            </a:r>
          </a:p>
          <a:p>
            <a:pPr lvl="1"/>
            <a:r>
              <a:rPr lang="en-US" altLang="zh-TW" dirty="0" smtClean="0"/>
              <a:t>Modify specific speech information</a:t>
            </a:r>
          </a:p>
          <a:p>
            <a:r>
              <a:rPr lang="en-US" altLang="zh-TW" dirty="0" smtClean="0"/>
              <a:t>Synthesis</a:t>
            </a:r>
          </a:p>
          <a:p>
            <a:pPr lvl="1"/>
            <a:r>
              <a:rPr lang="en-US" altLang="zh-TW" dirty="0" smtClean="0"/>
              <a:t>Generate speech waveforms based on </a:t>
            </a:r>
          </a:p>
          <a:p>
            <a:pPr marL="457200" lvl="1" indent="0">
              <a:buNone/>
            </a:pPr>
            <a:r>
              <a:rPr lang="en-US" altLang="zh-TW" dirty="0"/>
              <a:t> </a:t>
            </a:r>
            <a:r>
              <a:rPr lang="en-US" altLang="zh-TW" dirty="0" smtClean="0"/>
              <a:t>   acoustic features</a:t>
            </a:r>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3</a:t>
            </a:fld>
            <a:endParaRPr lang="zh-TW" altLang="en-US"/>
          </a:p>
        </p:txBody>
      </p:sp>
      <p:sp>
        <p:nvSpPr>
          <p:cNvPr id="7" name="矩形 6"/>
          <p:cNvSpPr/>
          <p:nvPr/>
        </p:nvSpPr>
        <p:spPr>
          <a:xfrm>
            <a:off x="6676720" y="2412672"/>
            <a:ext cx="5094102" cy="2347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7893011" y="2138007"/>
            <a:ext cx="1958220" cy="404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a:off x="9851231" y="2138006"/>
            <a:ext cx="1869715" cy="398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p:cNvSpPr/>
          <p:nvPr/>
        </p:nvSpPr>
        <p:spPr>
          <a:xfrm>
            <a:off x="6707876" y="2089330"/>
            <a:ext cx="1210949" cy="447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矩形 4"/>
          <p:cNvSpPr/>
          <p:nvPr/>
        </p:nvSpPr>
        <p:spPr>
          <a:xfrm>
            <a:off x="4245569" y="5480106"/>
            <a:ext cx="999546" cy="6813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p:cNvSpPr/>
          <p:nvPr/>
        </p:nvSpPr>
        <p:spPr>
          <a:xfrm>
            <a:off x="10527014" y="2168715"/>
            <a:ext cx="1105262" cy="2439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p:cNvSpPr/>
          <p:nvPr/>
        </p:nvSpPr>
        <p:spPr>
          <a:xfrm>
            <a:off x="5440965" y="5480106"/>
            <a:ext cx="1431234" cy="6813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矩形 15"/>
          <p:cNvSpPr/>
          <p:nvPr/>
        </p:nvSpPr>
        <p:spPr>
          <a:xfrm>
            <a:off x="7070981" y="5481847"/>
            <a:ext cx="997362" cy="6795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12"/>
          <p:cNvSpPr/>
          <p:nvPr/>
        </p:nvSpPr>
        <p:spPr>
          <a:xfrm>
            <a:off x="8266842" y="2986382"/>
            <a:ext cx="1913857" cy="1200329"/>
          </a:xfrm>
          <a:prstGeom prst="rect">
            <a:avLst/>
          </a:prstGeom>
          <a:noFill/>
        </p:spPr>
        <p:txBody>
          <a:bodyPr wrap="none" lIns="91440" tIns="45720" rIns="91440" bIns="45720">
            <a:spAutoFit/>
          </a:bodyPr>
          <a:lstStyle/>
          <a:p>
            <a:pPr algn="ctr"/>
            <a:r>
              <a:rPr lang="en-US" altLang="zh-TW" sz="3600" b="1" dirty="0" smtClean="0">
                <a:ln w="0"/>
              </a:rPr>
              <a:t>Research</a:t>
            </a:r>
          </a:p>
          <a:p>
            <a:pPr algn="ctr"/>
            <a:r>
              <a:rPr lang="en-US" altLang="zh-TW" sz="3600" b="1" dirty="0">
                <a:ln w="0"/>
                <a:solidFill>
                  <a:srgbClr val="C00000"/>
                </a:solidFill>
              </a:rPr>
              <a:t>f</a:t>
            </a:r>
            <a:r>
              <a:rPr lang="en-US" altLang="zh-TW" sz="3600" b="1" cap="none" spc="0" dirty="0" smtClean="0">
                <a:ln w="0"/>
                <a:solidFill>
                  <a:srgbClr val="C00000"/>
                </a:solidFill>
              </a:rPr>
              <a:t>ocus</a:t>
            </a:r>
            <a:endParaRPr lang="zh-TW" altLang="en-US" sz="3600" b="1" cap="none" spc="0" dirty="0">
              <a:ln w="0"/>
              <a:solidFill>
                <a:srgbClr val="C00000"/>
              </a:solidFill>
            </a:endParaRPr>
          </a:p>
        </p:txBody>
      </p:sp>
    </p:spTree>
    <p:extLst>
      <p:ext uri="{BB962C8B-B14F-4D97-AF65-F5344CB8AC3E}">
        <p14:creationId xmlns:p14="http://schemas.microsoft.com/office/powerpoint/2010/main" val="203509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P spid="10" grpId="0" animBg="1"/>
      <p:bldP spid="11" grpId="0" animBg="1"/>
      <p:bldP spid="5" grpId="0" animBg="1"/>
      <p:bldP spid="5" grpId="1" animBg="1"/>
      <p:bldP spid="14" grpId="0" animBg="1"/>
      <p:bldP spid="15" grpId="0" animBg="1"/>
      <p:bldP spid="15" grpId="1" animBg="1"/>
      <p:bldP spid="16"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3"/>
          <a:stretch>
            <a:fillRect/>
          </a:stretch>
        </p:blipFill>
        <p:spPr>
          <a:xfrm>
            <a:off x="6607968" y="1825625"/>
            <a:ext cx="5213408" cy="3023466"/>
          </a:xfrm>
          <a:prstGeom prst="rect">
            <a:avLst/>
          </a:prstGeom>
        </p:spPr>
      </p:pic>
      <p:sp>
        <p:nvSpPr>
          <p:cNvPr id="2" name="標題 1"/>
          <p:cNvSpPr>
            <a:spLocks noGrp="1"/>
          </p:cNvSpPr>
          <p:nvPr>
            <p:ph type="title"/>
          </p:nvPr>
        </p:nvSpPr>
        <p:spPr/>
        <p:txBody>
          <a:bodyPr/>
          <a:lstStyle/>
          <a:p>
            <a:pPr algn="ctr"/>
            <a:r>
              <a:rPr lang="en-US" altLang="zh-TW" b="1" dirty="0" smtClean="0">
                <a:latin typeface="+mn-lt"/>
              </a:rPr>
              <a:t>Challenge of Speech Generation</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Quality</a:t>
            </a:r>
          </a:p>
          <a:p>
            <a:pPr lvl="1"/>
            <a:r>
              <a:rPr lang="en-US" altLang="zh-TW" dirty="0" smtClean="0"/>
              <a:t>Naturalness of generated speech</a:t>
            </a:r>
          </a:p>
          <a:p>
            <a:pPr lvl="1"/>
            <a:r>
              <a:rPr lang="en-US" altLang="zh-TW" dirty="0" smtClean="0"/>
              <a:t>Similarity to target speech</a:t>
            </a:r>
          </a:p>
          <a:p>
            <a:r>
              <a:rPr lang="en-US" altLang="zh-TW" dirty="0" smtClean="0"/>
              <a:t>Robustness</a:t>
            </a:r>
          </a:p>
          <a:p>
            <a:pPr lvl="1"/>
            <a:r>
              <a:rPr lang="en-US" altLang="zh-TW" dirty="0" smtClean="0"/>
              <a:t>Robust to distorted acoustic features</a:t>
            </a:r>
          </a:p>
          <a:p>
            <a:r>
              <a:rPr lang="en-US" altLang="zh-TW" dirty="0" smtClean="0"/>
              <a:t>Controllability</a:t>
            </a:r>
          </a:p>
          <a:p>
            <a:pPr lvl="1"/>
            <a:r>
              <a:rPr lang="en-US" altLang="zh-TW" dirty="0" smtClean="0"/>
              <a:t>Acoustic component controllability </a:t>
            </a:r>
          </a:p>
          <a:p>
            <a:r>
              <a:rPr lang="en-US" altLang="zh-TW" dirty="0" smtClean="0"/>
              <a:t>Efficiency</a:t>
            </a:r>
          </a:p>
          <a:p>
            <a:pPr lvl="1"/>
            <a:r>
              <a:rPr lang="en-US" altLang="zh-TW" dirty="0" smtClean="0"/>
              <a:t>Real-time and streaming generation</a:t>
            </a:r>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4</a:t>
            </a:fld>
            <a:endParaRPr lang="zh-TW" altLang="en-US"/>
          </a:p>
        </p:txBody>
      </p:sp>
      <p:sp>
        <p:nvSpPr>
          <p:cNvPr id="7" name="矩形 6"/>
          <p:cNvSpPr/>
          <p:nvPr/>
        </p:nvSpPr>
        <p:spPr>
          <a:xfrm>
            <a:off x="6730210" y="2835370"/>
            <a:ext cx="4975245" cy="1845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8100750" y="2532045"/>
            <a:ext cx="1001223" cy="286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a:off x="9255053" y="2508849"/>
            <a:ext cx="1223630" cy="326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p:cNvSpPr/>
          <p:nvPr/>
        </p:nvSpPr>
        <p:spPr>
          <a:xfrm>
            <a:off x="6788055" y="2522988"/>
            <a:ext cx="1099879" cy="312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12"/>
          <p:cNvSpPr/>
          <p:nvPr/>
        </p:nvSpPr>
        <p:spPr>
          <a:xfrm>
            <a:off x="10652123" y="2508849"/>
            <a:ext cx="1018989" cy="326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矩形 4"/>
          <p:cNvSpPr/>
          <p:nvPr/>
        </p:nvSpPr>
        <p:spPr>
          <a:xfrm>
            <a:off x="8061374" y="2459225"/>
            <a:ext cx="2474829" cy="3761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11"/>
          <p:cNvSpPr/>
          <p:nvPr/>
        </p:nvSpPr>
        <p:spPr>
          <a:xfrm>
            <a:off x="8257743" y="2988835"/>
            <a:ext cx="1913857" cy="1200329"/>
          </a:xfrm>
          <a:prstGeom prst="rect">
            <a:avLst/>
          </a:prstGeom>
          <a:noFill/>
        </p:spPr>
        <p:txBody>
          <a:bodyPr wrap="none" lIns="91440" tIns="45720" rIns="91440" bIns="45720">
            <a:spAutoFit/>
          </a:bodyPr>
          <a:lstStyle/>
          <a:p>
            <a:pPr algn="ctr"/>
            <a:r>
              <a:rPr lang="en-US" altLang="zh-TW" sz="3600" b="1" dirty="0" smtClean="0">
                <a:ln w="0"/>
              </a:rPr>
              <a:t>Research</a:t>
            </a:r>
          </a:p>
          <a:p>
            <a:pPr algn="ctr"/>
            <a:r>
              <a:rPr lang="en-US" altLang="zh-TW" sz="3600" b="1" dirty="0">
                <a:ln w="0"/>
                <a:solidFill>
                  <a:srgbClr val="C00000"/>
                </a:solidFill>
              </a:rPr>
              <a:t>f</a:t>
            </a:r>
            <a:r>
              <a:rPr lang="en-US" altLang="zh-TW" sz="3600" b="1" cap="none" spc="0" dirty="0" smtClean="0">
                <a:ln w="0"/>
                <a:solidFill>
                  <a:srgbClr val="C00000"/>
                </a:solidFill>
              </a:rPr>
              <a:t>ocus</a:t>
            </a:r>
            <a:endParaRPr lang="zh-TW" altLang="en-US" sz="3600" b="1" cap="none" spc="0" dirty="0">
              <a:ln w="0"/>
              <a:solidFill>
                <a:srgbClr val="C00000"/>
              </a:solidFill>
            </a:endParaRPr>
          </a:p>
        </p:txBody>
      </p:sp>
    </p:spTree>
    <p:extLst>
      <p:ext uri="{BB962C8B-B14F-4D97-AF65-F5344CB8AC3E}">
        <p14:creationId xmlns:p14="http://schemas.microsoft.com/office/powerpoint/2010/main" val="71905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P spid="10" grpId="0" animBg="1"/>
      <p:bldP spid="11" grpId="0" animBg="1"/>
      <p:bldP spid="13" grpId="0" animBg="1"/>
      <p:bldP spid="5"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a:stretch>
            <a:fillRect/>
          </a:stretch>
        </p:blipFill>
        <p:spPr>
          <a:xfrm>
            <a:off x="5624202" y="3930774"/>
            <a:ext cx="6308802" cy="1730115"/>
          </a:xfrm>
          <a:prstGeom prst="rect">
            <a:avLst/>
          </a:prstGeom>
        </p:spPr>
      </p:pic>
      <p:pic>
        <p:nvPicPr>
          <p:cNvPr id="4" name="圖片 3"/>
          <p:cNvPicPr>
            <a:picLocks noChangeAspect="1"/>
          </p:cNvPicPr>
          <p:nvPr/>
        </p:nvPicPr>
        <p:blipFill>
          <a:blip r:embed="rId4"/>
          <a:stretch>
            <a:fillRect/>
          </a:stretch>
        </p:blipFill>
        <p:spPr>
          <a:xfrm>
            <a:off x="6741637" y="1825624"/>
            <a:ext cx="4612168" cy="1534025"/>
          </a:xfrm>
          <a:prstGeom prst="rect">
            <a:avLst/>
          </a:prstGeom>
        </p:spPr>
      </p:pic>
      <p:sp>
        <p:nvSpPr>
          <p:cNvPr id="2" name="標題 1"/>
          <p:cNvSpPr>
            <a:spLocks noGrp="1"/>
          </p:cNvSpPr>
          <p:nvPr>
            <p:ph type="title"/>
          </p:nvPr>
        </p:nvSpPr>
        <p:spPr/>
        <p:txBody>
          <a:bodyPr/>
          <a:lstStyle/>
          <a:p>
            <a:pPr algn="ctr"/>
            <a:r>
              <a:rPr lang="en-US" altLang="zh-TW" b="1" dirty="0" smtClean="0">
                <a:latin typeface="+mn-lt"/>
              </a:rPr>
              <a:t>Speech Production Mechanism</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Vocoder (voice coder)</a:t>
            </a:r>
            <a:r>
              <a:rPr lang="en-US" altLang="zh-TW" sz="1800" dirty="0" smtClean="0"/>
              <a:t> [H. Dudley, 1939] </a:t>
            </a:r>
            <a:endParaRPr lang="en-US" altLang="zh-TW" dirty="0" smtClean="0"/>
          </a:p>
          <a:p>
            <a:pPr lvl="1"/>
            <a:r>
              <a:rPr lang="en-US" altLang="zh-TW" dirty="0" smtClean="0"/>
              <a:t>Convert speech to acoustic features</a:t>
            </a:r>
          </a:p>
          <a:p>
            <a:pPr lvl="1"/>
            <a:r>
              <a:rPr lang="en-US" altLang="zh-TW" dirty="0" smtClean="0"/>
              <a:t>Generate speech based on acoustic features</a:t>
            </a:r>
          </a:p>
          <a:p>
            <a:r>
              <a:rPr lang="en-US" altLang="zh-TW" dirty="0" smtClean="0"/>
              <a:t>Source filter model</a:t>
            </a:r>
            <a:r>
              <a:rPr lang="en-US" altLang="zh-TW" sz="1800" dirty="0"/>
              <a:t> [R. </a:t>
            </a:r>
            <a:r>
              <a:rPr lang="en-US" altLang="zh-TW" sz="1800" dirty="0" err="1"/>
              <a:t>McAulay</a:t>
            </a:r>
            <a:r>
              <a:rPr lang="en-US" altLang="zh-TW" sz="1800" dirty="0"/>
              <a:t>+, 1986]</a:t>
            </a:r>
            <a:endParaRPr lang="en-US" altLang="zh-TW" sz="1800" dirty="0" smtClean="0"/>
          </a:p>
          <a:p>
            <a:pPr lvl="1"/>
            <a:r>
              <a:rPr lang="en-US" altLang="zh-TW" dirty="0" smtClean="0"/>
              <a:t>Excitation generation</a:t>
            </a:r>
          </a:p>
          <a:p>
            <a:pPr lvl="2"/>
            <a:r>
              <a:rPr lang="en-US" altLang="zh-TW" dirty="0" smtClean="0"/>
              <a:t>Voiced: vocal fold vibration</a:t>
            </a:r>
          </a:p>
          <a:p>
            <a:pPr lvl="2"/>
            <a:r>
              <a:rPr lang="en-US" altLang="zh-TW" dirty="0" smtClean="0"/>
              <a:t>Unvoiced: w/o vibration</a:t>
            </a:r>
          </a:p>
          <a:p>
            <a:pPr lvl="1"/>
            <a:r>
              <a:rPr lang="en-US" altLang="zh-TW" dirty="0" smtClean="0"/>
              <a:t>Modulation</a:t>
            </a:r>
          </a:p>
          <a:p>
            <a:pPr lvl="2"/>
            <a:r>
              <a:rPr lang="en-US" altLang="zh-TW" dirty="0" smtClean="0"/>
              <a:t>Vocal and nasal tracts resonance</a:t>
            </a:r>
          </a:p>
          <a:p>
            <a:pPr lvl="1"/>
            <a:r>
              <a:rPr lang="en-US" altLang="zh-TW" dirty="0" smtClean="0"/>
              <a:t>Transmission</a:t>
            </a:r>
          </a:p>
          <a:p>
            <a:pPr lvl="2"/>
            <a:r>
              <a:rPr lang="en-US" altLang="zh-TW" dirty="0" smtClean="0"/>
              <a:t>Lip radiation</a:t>
            </a:r>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5</a:t>
            </a:fld>
            <a:endParaRPr lang="zh-TW" altLang="en-US"/>
          </a:p>
        </p:txBody>
      </p:sp>
    </p:spTree>
    <p:extLst>
      <p:ext uri="{BB962C8B-B14F-4D97-AF65-F5344CB8AC3E}">
        <p14:creationId xmlns:p14="http://schemas.microsoft.com/office/powerpoint/2010/main" val="223641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838199" y="1810429"/>
            <a:ext cx="10478360" cy="3555270"/>
          </a:xfrm>
          <a:prstGeom prst="rect">
            <a:avLst/>
          </a:prstGeom>
        </p:spPr>
      </p:pic>
      <p:sp>
        <p:nvSpPr>
          <p:cNvPr id="2" name="標題 1"/>
          <p:cNvSpPr>
            <a:spLocks noGrp="1"/>
          </p:cNvSpPr>
          <p:nvPr>
            <p:ph type="title"/>
          </p:nvPr>
        </p:nvSpPr>
        <p:spPr/>
        <p:txBody>
          <a:bodyPr/>
          <a:lstStyle/>
          <a:p>
            <a:pPr algn="ctr"/>
            <a:r>
              <a:rPr lang="en-US" altLang="zh-TW" b="1" dirty="0" smtClean="0">
                <a:latin typeface="+mn-lt"/>
              </a:rPr>
              <a:t>Vocoder</a:t>
            </a:r>
            <a:endParaRPr lang="zh-TW" altLang="en-US" b="1" dirty="0">
              <a:latin typeface="+mn-lt"/>
            </a:endParaRPr>
          </a:p>
        </p:txBody>
      </p:sp>
      <p:sp>
        <p:nvSpPr>
          <p:cNvPr id="3" name="內容版面配置區 2"/>
          <p:cNvSpPr>
            <a:spLocks noGrp="1"/>
          </p:cNvSpPr>
          <p:nvPr>
            <p:ph idx="1"/>
          </p:nvPr>
        </p:nvSpPr>
        <p:spPr/>
        <p:txBody>
          <a:bodyPr>
            <a:normAutofit/>
          </a:bodyPr>
          <a:lstStyle/>
          <a:p>
            <a:pPr marL="0" indent="0">
              <a:buNone/>
            </a:pPr>
            <a:endParaRPr lang="en-US" altLang="zh-TW" sz="1800"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6</a:t>
            </a:fld>
            <a:endParaRPr lang="zh-TW" altLang="en-US"/>
          </a:p>
        </p:txBody>
      </p:sp>
      <p:sp>
        <p:nvSpPr>
          <p:cNvPr id="8" name="矩形 7"/>
          <p:cNvSpPr/>
          <p:nvPr/>
        </p:nvSpPr>
        <p:spPr>
          <a:xfrm>
            <a:off x="1022310" y="2966645"/>
            <a:ext cx="2322919" cy="12626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3606485" y="3697359"/>
            <a:ext cx="2334276" cy="5319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p:cNvSpPr/>
          <p:nvPr/>
        </p:nvSpPr>
        <p:spPr>
          <a:xfrm>
            <a:off x="6210300" y="2966643"/>
            <a:ext cx="1019707" cy="551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11"/>
          <p:cNvSpPr/>
          <p:nvPr/>
        </p:nvSpPr>
        <p:spPr>
          <a:xfrm>
            <a:off x="8803227" y="3192232"/>
            <a:ext cx="2351317" cy="7095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12"/>
          <p:cNvSpPr/>
          <p:nvPr/>
        </p:nvSpPr>
        <p:spPr>
          <a:xfrm>
            <a:off x="8803227" y="1345850"/>
            <a:ext cx="2351318" cy="461665"/>
          </a:xfrm>
          <a:prstGeom prst="rect">
            <a:avLst/>
          </a:prstGeom>
          <a:solidFill>
            <a:schemeClr val="bg1"/>
          </a:solidFill>
        </p:spPr>
        <p:txBody>
          <a:bodyPr wrap="square" lIns="91440" tIns="45720" rIns="91440" bIns="45720">
            <a:spAutoFit/>
          </a:bodyPr>
          <a:lstStyle/>
          <a:p>
            <a:pPr algn="ctr"/>
            <a:r>
              <a:rPr lang="en-US" altLang="zh-TW" sz="2400" b="1" dirty="0" smtClean="0">
                <a:ln w="0"/>
              </a:rPr>
              <a:t>Research </a:t>
            </a:r>
            <a:r>
              <a:rPr lang="en-US" altLang="zh-TW" sz="2400" b="1" dirty="0" smtClean="0">
                <a:ln w="0"/>
                <a:solidFill>
                  <a:srgbClr val="C00000"/>
                </a:solidFill>
              </a:rPr>
              <a:t>f</a:t>
            </a:r>
            <a:r>
              <a:rPr lang="en-US" altLang="zh-TW" sz="2400" b="1" cap="none" spc="0" dirty="0" smtClean="0">
                <a:ln w="0"/>
                <a:solidFill>
                  <a:srgbClr val="C00000"/>
                </a:solidFill>
              </a:rPr>
              <a:t>ocus</a:t>
            </a:r>
            <a:endParaRPr lang="zh-TW" altLang="en-US" sz="2400" b="1" cap="none" spc="0" dirty="0">
              <a:ln w="0"/>
              <a:solidFill>
                <a:srgbClr val="C00000"/>
              </a:solidFill>
            </a:endParaRPr>
          </a:p>
        </p:txBody>
      </p:sp>
      <p:sp>
        <p:nvSpPr>
          <p:cNvPr id="14" name="矩形 13"/>
          <p:cNvSpPr/>
          <p:nvPr/>
        </p:nvSpPr>
        <p:spPr>
          <a:xfrm>
            <a:off x="1022311" y="3697358"/>
            <a:ext cx="7519662" cy="5348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p:cNvSpPr/>
          <p:nvPr/>
        </p:nvSpPr>
        <p:spPr>
          <a:xfrm>
            <a:off x="1022311" y="2966644"/>
            <a:ext cx="7519662" cy="5546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矩形 15"/>
          <p:cNvSpPr/>
          <p:nvPr/>
        </p:nvSpPr>
        <p:spPr>
          <a:xfrm>
            <a:off x="1022311" y="4471988"/>
            <a:ext cx="7519662" cy="3762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矩形 16"/>
          <p:cNvSpPr/>
          <p:nvPr/>
        </p:nvSpPr>
        <p:spPr>
          <a:xfrm>
            <a:off x="1022311" y="2277482"/>
            <a:ext cx="7519662" cy="5542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矩形 17"/>
          <p:cNvSpPr/>
          <p:nvPr/>
        </p:nvSpPr>
        <p:spPr>
          <a:xfrm>
            <a:off x="8672600" y="4471987"/>
            <a:ext cx="2595534" cy="3762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矩形 20"/>
          <p:cNvSpPr/>
          <p:nvPr/>
        </p:nvSpPr>
        <p:spPr>
          <a:xfrm>
            <a:off x="8803230" y="2277481"/>
            <a:ext cx="2351315" cy="5577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矩形 21"/>
          <p:cNvSpPr/>
          <p:nvPr/>
        </p:nvSpPr>
        <p:spPr>
          <a:xfrm>
            <a:off x="8803229" y="3192233"/>
            <a:ext cx="2351315" cy="7095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矩形 18"/>
          <p:cNvSpPr/>
          <p:nvPr/>
        </p:nvSpPr>
        <p:spPr>
          <a:xfrm>
            <a:off x="7491261" y="2966643"/>
            <a:ext cx="1050712" cy="12626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967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7"/>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9"/>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9"/>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8"/>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1"/>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1" grpId="0" animBg="1"/>
      <p:bldP spid="11" grpId="1" animBg="1"/>
      <p:bldP spid="12" grpId="0" animBg="1"/>
      <p:bldP spid="13" grpId="0"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1" grpId="0" animBg="1"/>
      <p:bldP spid="21" grpId="1" animBg="1"/>
      <p:bldP spid="22" grpId="0" animBg="1"/>
      <p:bldP spid="22" grpId="1" animBg="1"/>
      <p:bldP spid="19" grpId="0" animBg="1"/>
      <p:bldP spid="1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3"/>
          <a:stretch>
            <a:fillRect/>
          </a:stretch>
        </p:blipFill>
        <p:spPr>
          <a:xfrm>
            <a:off x="6607968" y="1825625"/>
            <a:ext cx="5213408" cy="3023466"/>
          </a:xfrm>
          <a:prstGeom prst="rect">
            <a:avLst/>
          </a:prstGeom>
        </p:spPr>
      </p:pic>
      <p:sp>
        <p:nvSpPr>
          <p:cNvPr id="2" name="標題 1"/>
          <p:cNvSpPr>
            <a:spLocks noGrp="1"/>
          </p:cNvSpPr>
          <p:nvPr>
            <p:ph type="title"/>
          </p:nvPr>
        </p:nvSpPr>
        <p:spPr/>
        <p:txBody>
          <a:bodyPr/>
          <a:lstStyle/>
          <a:p>
            <a:pPr algn="ctr"/>
            <a:r>
              <a:rPr lang="en-US" altLang="zh-TW" b="1" dirty="0" smtClean="0">
                <a:latin typeface="+mn-lt"/>
              </a:rPr>
              <a:t>Quality</a:t>
            </a:r>
            <a:endParaRPr lang="zh-TW" altLang="en-US" b="1" dirty="0">
              <a:latin typeface="+mn-lt"/>
            </a:endParaRPr>
          </a:p>
        </p:txBody>
      </p:sp>
      <p:sp>
        <p:nvSpPr>
          <p:cNvPr id="3" name="內容版面配置區 2"/>
          <p:cNvSpPr>
            <a:spLocks noGrp="1"/>
          </p:cNvSpPr>
          <p:nvPr>
            <p:ph idx="1"/>
          </p:nvPr>
        </p:nvSpPr>
        <p:spPr>
          <a:xfrm>
            <a:off x="838200" y="1825625"/>
            <a:ext cx="5809180" cy="4351338"/>
          </a:xfrm>
        </p:spPr>
        <p:txBody>
          <a:bodyPr>
            <a:normAutofit/>
          </a:bodyPr>
          <a:lstStyle/>
          <a:p>
            <a:r>
              <a:rPr lang="en-US" altLang="zh-TW" dirty="0" smtClean="0"/>
              <a:t>Conventional parametric vocoder</a:t>
            </a:r>
          </a:p>
          <a:p>
            <a:pPr lvl="1"/>
            <a:r>
              <a:rPr lang="en-US" altLang="zh-TW" dirty="0" smtClean="0"/>
              <a:t>Phase information and temporal details are discarded during analysis-synthesis</a:t>
            </a:r>
          </a:p>
          <a:p>
            <a:pPr lvl="1"/>
            <a:r>
              <a:rPr lang="en-US" altLang="zh-TW" dirty="0" smtClean="0"/>
              <a:t>Buzzy noise and unnatural sounds</a:t>
            </a:r>
          </a:p>
          <a:p>
            <a:r>
              <a:rPr lang="en-US" altLang="zh-TW" dirty="0" smtClean="0"/>
              <a:t>Neural vocoder</a:t>
            </a:r>
          </a:p>
          <a:p>
            <a:pPr lvl="1"/>
            <a:r>
              <a:rPr lang="en-US" altLang="zh-TW" dirty="0" smtClean="0"/>
              <a:t>Directly modeling </a:t>
            </a:r>
            <a:r>
              <a:rPr lang="en-US" altLang="zh-TW" b="1" dirty="0" smtClean="0"/>
              <a:t>raw waveform</a:t>
            </a:r>
          </a:p>
          <a:p>
            <a:pPr lvl="1"/>
            <a:r>
              <a:rPr lang="en-US" altLang="zh-TW" dirty="0" smtClean="0"/>
              <a:t>Reconstruct phase and details well</a:t>
            </a:r>
          </a:p>
          <a:p>
            <a:pPr lvl="1"/>
            <a:r>
              <a:rPr lang="en-US" altLang="zh-TW" dirty="0" err="1" smtClean="0"/>
              <a:t>WaveNet</a:t>
            </a:r>
            <a:r>
              <a:rPr lang="en-US" altLang="zh-TW" dirty="0" smtClean="0"/>
              <a:t> </a:t>
            </a:r>
            <a:r>
              <a:rPr lang="en-US" altLang="zh-TW" sz="1800" dirty="0" smtClean="0"/>
              <a:t>[A. Oord+, 2016]</a:t>
            </a:r>
          </a:p>
          <a:p>
            <a:pPr lvl="1"/>
            <a:r>
              <a:rPr lang="en-US" altLang="zh-TW" dirty="0" smtClean="0"/>
              <a:t>Parallel </a:t>
            </a:r>
            <a:r>
              <a:rPr lang="en-US" altLang="zh-TW" dirty="0" err="1" smtClean="0"/>
              <a:t>WaveGAN</a:t>
            </a:r>
            <a:r>
              <a:rPr lang="en-US" altLang="zh-TW" dirty="0" smtClean="0"/>
              <a:t> </a:t>
            </a:r>
            <a:r>
              <a:rPr lang="en-US" altLang="zh-TW" sz="1800" dirty="0" smtClean="0"/>
              <a:t>[R. Yamamoto+, 2020]</a:t>
            </a:r>
            <a:r>
              <a:rPr lang="en-US" altLang="zh-TW" dirty="0" smtClean="0"/>
              <a:t> </a:t>
            </a:r>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7</a:t>
            </a:fld>
            <a:endParaRPr lang="zh-TW" altLang="en-US"/>
          </a:p>
        </p:txBody>
      </p:sp>
      <p:sp>
        <p:nvSpPr>
          <p:cNvPr id="9" name="矩形 8"/>
          <p:cNvSpPr/>
          <p:nvPr/>
        </p:nvSpPr>
        <p:spPr>
          <a:xfrm>
            <a:off x="8085392" y="2838451"/>
            <a:ext cx="3606546" cy="1881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p:cNvSpPr/>
          <p:nvPr/>
        </p:nvSpPr>
        <p:spPr>
          <a:xfrm>
            <a:off x="6757988" y="2838451"/>
            <a:ext cx="1138237" cy="1881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634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err="1" smtClean="0">
                <a:latin typeface="+mn-lt"/>
              </a:rPr>
              <a:t>WaveNet</a:t>
            </a:r>
            <a:r>
              <a:rPr lang="en-US" altLang="zh-TW" b="1" dirty="0" smtClean="0">
                <a:latin typeface="+mn-lt"/>
              </a:rPr>
              <a:t> and Parallel </a:t>
            </a:r>
            <a:r>
              <a:rPr lang="en-US" altLang="zh-TW" b="1" dirty="0" err="1" smtClean="0">
                <a:latin typeface="+mn-lt"/>
              </a:rPr>
              <a:t>WaveGAN</a:t>
            </a:r>
            <a:endParaRPr lang="zh-TW" altLang="en-US" b="1" dirty="0">
              <a:latin typeface="+mn-lt"/>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r>
                  <a:rPr lang="en-US" altLang="zh-TW" dirty="0" err="1" smtClean="0"/>
                  <a:t>WaveNet</a:t>
                </a:r>
                <a:endParaRPr lang="en-US" altLang="zh-TW" dirty="0" smtClean="0"/>
              </a:p>
              <a:p>
                <a:pPr lvl="1"/>
                <a14:m>
                  <m:oMath xmlns:m="http://schemas.openxmlformats.org/officeDocument/2006/math">
                    <m:r>
                      <a:rPr lang="en-US" altLang="zh-TW" i="1">
                        <a:latin typeface="Cambria Math" panose="02040503050406030204" pitchFamily="18" charset="0"/>
                      </a:rPr>
                      <m:t>𝑃</m:t>
                    </m:r>
                    <m:d>
                      <m:dPr>
                        <m:ctrlPr>
                          <a:rPr lang="en-US" altLang="zh-TW" i="1">
                            <a:latin typeface="Cambria Math" panose="02040503050406030204" pitchFamily="18" charset="0"/>
                          </a:rPr>
                        </m:ctrlPr>
                      </m:dPr>
                      <m:e>
                        <m:r>
                          <a:rPr lang="en-US" altLang="zh-TW" b="1" i="1">
                            <a:latin typeface="Cambria Math" panose="02040503050406030204" pitchFamily="18" charset="0"/>
                          </a:rPr>
                          <m:t>𝒙</m:t>
                        </m:r>
                      </m:e>
                    </m:d>
                    <m:r>
                      <a:rPr lang="en-US" altLang="zh-TW" i="1">
                        <a:latin typeface="Cambria Math" panose="02040503050406030204" pitchFamily="18" charset="0"/>
                      </a:rPr>
                      <m:t>=</m:t>
                    </m:r>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𝑡</m:t>
                        </m:r>
                        <m:r>
                          <a:rPr lang="en-US" altLang="zh-TW" i="1">
                            <a:latin typeface="Cambria Math" panose="02040503050406030204" pitchFamily="18" charset="0"/>
                          </a:rPr>
                          <m:t>=1</m:t>
                        </m:r>
                      </m:sub>
                      <m:sup>
                        <m:r>
                          <a:rPr lang="en-US" altLang="zh-TW" i="1">
                            <a:latin typeface="Cambria Math" panose="02040503050406030204" pitchFamily="18" charset="0"/>
                          </a:rPr>
                          <m:t>𝑇</m:t>
                        </m:r>
                      </m:sup>
                      <m:e>
                        <m:r>
                          <a:rPr lang="en-US" altLang="zh-TW" i="1">
                            <a:latin typeface="Cambria Math" panose="02040503050406030204" pitchFamily="18" charset="0"/>
                          </a:rPr>
                          <m:t>𝑃</m:t>
                        </m:r>
                        <m:d>
                          <m:dPr>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𝑡</m:t>
                                    </m:r>
                                  </m:sub>
                                </m:sSub>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𝑡</m:t>
                                </m:r>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𝑡</m:t>
                                </m:r>
                                <m:r>
                                  <a:rPr lang="en-US" altLang="zh-TW" i="1">
                                    <a:latin typeface="Cambria Math" panose="02040503050406030204" pitchFamily="18" charset="0"/>
                                  </a:rPr>
                                  <m:t>−</m:t>
                                </m:r>
                                <m:r>
                                  <a:rPr lang="en-US" altLang="zh-TW" i="1">
                                    <a:latin typeface="Cambria Math" panose="02040503050406030204" pitchFamily="18" charset="0"/>
                                  </a:rPr>
                                  <m:t>𝑟</m:t>
                                </m:r>
                              </m:sub>
                            </m:sSub>
                            <m:r>
                              <a:rPr lang="en-US" altLang="zh-TW" i="1">
                                <a:latin typeface="Cambria Math" panose="02040503050406030204" pitchFamily="18" charset="0"/>
                              </a:rPr>
                              <m:t>,</m:t>
                            </m:r>
                            <m:r>
                              <a:rPr lang="en-US" altLang="zh-TW" b="1" i="1">
                                <a:latin typeface="Cambria Math" panose="02040503050406030204" pitchFamily="18" charset="0"/>
                              </a:rPr>
                              <m:t>𝒉</m:t>
                            </m:r>
                          </m:e>
                        </m:d>
                      </m:e>
                    </m:nary>
                  </m:oMath>
                </a14:m>
                <a:endParaRPr lang="en-US" altLang="zh-TW" dirty="0" smtClean="0"/>
              </a:p>
              <a:p>
                <a:pPr lvl="1"/>
                <a:r>
                  <a:rPr lang="en-US" altLang="zh-TW" dirty="0" smtClean="0"/>
                  <a:t>Input</a:t>
                </a:r>
                <a:r>
                  <a:rPr lang="en-US" altLang="zh-TW" dirty="0"/>
                  <a:t>: speech samples</a:t>
                </a:r>
              </a:p>
              <a:p>
                <a:pPr lvl="1"/>
                <a:r>
                  <a:rPr lang="en-US" altLang="zh-TW" dirty="0"/>
                  <a:t>Output: </a:t>
                </a:r>
                <a:r>
                  <a:rPr lang="en-US" altLang="zh-TW" dirty="0" smtClean="0"/>
                  <a:t>PMF</a:t>
                </a:r>
              </a:p>
              <a:p>
                <a:pPr lvl="1"/>
                <a:r>
                  <a:rPr lang="en-US" altLang="zh-TW" dirty="0" smtClean="0"/>
                  <a:t>Autoregressive (AR) CNN-based </a:t>
                </a:r>
              </a:p>
              <a:p>
                <a:r>
                  <a:rPr lang="en-US" altLang="zh-TW" dirty="0" smtClean="0"/>
                  <a:t>PWG</a:t>
                </a:r>
              </a:p>
              <a:p>
                <a:pPr lvl="1"/>
                <a:r>
                  <a:rPr lang="en-US" altLang="zh-TW" dirty="0" smtClean="0"/>
                  <a:t>Transfer noise to speech </a:t>
                </a:r>
              </a:p>
              <a:p>
                <a:pPr lvl="1"/>
                <a:r>
                  <a:rPr lang="en-US" altLang="zh-TW" dirty="0" smtClean="0"/>
                  <a:t>Input</a:t>
                </a:r>
                <a:r>
                  <a:rPr lang="en-US" altLang="zh-TW" dirty="0"/>
                  <a:t>: </a:t>
                </a:r>
                <a:r>
                  <a:rPr lang="en-US" altLang="zh-TW" dirty="0" smtClean="0"/>
                  <a:t>Gaussian noise</a:t>
                </a:r>
                <a:endParaRPr lang="en-US" altLang="zh-TW" dirty="0"/>
              </a:p>
              <a:p>
                <a:pPr lvl="1"/>
                <a:r>
                  <a:rPr lang="en-US" altLang="zh-TW" dirty="0"/>
                  <a:t>Output: </a:t>
                </a:r>
                <a:r>
                  <a:rPr lang="en-US" altLang="zh-TW" dirty="0" smtClean="0"/>
                  <a:t>speech samples</a:t>
                </a:r>
              </a:p>
              <a:p>
                <a:pPr lvl="1"/>
                <a:r>
                  <a:rPr lang="en-US" altLang="zh-TW" b="1" dirty="0"/>
                  <a:t>Non</a:t>
                </a:r>
                <a:r>
                  <a:rPr lang="en-US" altLang="zh-TW" dirty="0"/>
                  <a:t>-AR CNN-based + </a:t>
                </a:r>
                <a:r>
                  <a:rPr lang="en-US" altLang="zh-TW" b="1" dirty="0" smtClean="0"/>
                  <a:t>GAN</a:t>
                </a:r>
                <a:endParaRPr lang="en-US" altLang="zh-TW" dirty="0" smtClean="0"/>
              </a:p>
              <a:p>
                <a:pPr>
                  <a:buFontTx/>
                  <a:buChar char="-"/>
                </a:pPr>
                <a:endParaRPr lang="en-US" altLang="zh-TW" dirty="0" smtClean="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043" t="-4202"/>
                </a:stretch>
              </a:blipFill>
            </p:spPr>
            <p:txBody>
              <a:bodyPr/>
              <a:lstStyle/>
              <a:p>
                <a:r>
                  <a:rPr lang="en-US">
                    <a:noFill/>
                  </a:rPr>
                  <a:t> </a:t>
                </a:r>
              </a:p>
            </p:txBody>
          </p:sp>
        </mc:Fallback>
      </mc:AlternateContent>
      <p:sp>
        <p:nvSpPr>
          <p:cNvPr id="6" name="投影片編號版面配置區 5"/>
          <p:cNvSpPr>
            <a:spLocks noGrp="1"/>
          </p:cNvSpPr>
          <p:nvPr>
            <p:ph type="sldNum" sz="quarter" idx="12"/>
          </p:nvPr>
        </p:nvSpPr>
        <p:spPr/>
        <p:txBody>
          <a:bodyPr/>
          <a:lstStyle/>
          <a:p>
            <a:fld id="{CECD2910-5291-4215-A14B-1E9C42171ABB}" type="slidenum">
              <a:rPr lang="zh-TW" altLang="en-US" smtClean="0"/>
              <a:t>8</a:t>
            </a:fld>
            <a:endParaRPr lang="zh-TW" altLang="en-US"/>
          </a:p>
        </p:txBody>
      </p:sp>
      <p:pic>
        <p:nvPicPr>
          <p:cNvPr id="12" name="圖片 11"/>
          <p:cNvPicPr>
            <a:picLocks noChangeAspect="1"/>
          </p:cNvPicPr>
          <p:nvPr/>
        </p:nvPicPr>
        <p:blipFill>
          <a:blip r:embed="rId4"/>
          <a:stretch>
            <a:fillRect/>
          </a:stretch>
        </p:blipFill>
        <p:spPr>
          <a:xfrm>
            <a:off x="6490879" y="2504443"/>
            <a:ext cx="4862921" cy="3672520"/>
          </a:xfrm>
          <a:prstGeom prst="rect">
            <a:avLst/>
          </a:prstGeom>
        </p:spPr>
      </p:pic>
      <p:sp>
        <p:nvSpPr>
          <p:cNvPr id="13" name="矩形 12"/>
          <p:cNvSpPr/>
          <p:nvPr/>
        </p:nvSpPr>
        <p:spPr>
          <a:xfrm>
            <a:off x="6811766" y="3992882"/>
            <a:ext cx="4542034" cy="6048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p:cNvSpPr/>
          <p:nvPr/>
        </p:nvSpPr>
        <p:spPr>
          <a:xfrm>
            <a:off x="6811766" y="4732621"/>
            <a:ext cx="4542034" cy="6921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p:cNvSpPr/>
          <p:nvPr/>
        </p:nvSpPr>
        <p:spPr>
          <a:xfrm>
            <a:off x="7818634" y="3200518"/>
            <a:ext cx="3535166" cy="6574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648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animBg="1"/>
      <p:bldP spid="14" grpId="0" animBg="1"/>
      <p:bldP spid="14" grpId="1" animBg="1"/>
      <p:bldP spid="15" grpId="0" animBg="1"/>
      <p:bldP spid="15" grpId="1" animBg="1"/>
    </p:bld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18221</TotalTime>
  <Words>4630</Words>
  <Application>Microsoft Office PowerPoint</Application>
  <PresentationFormat>寬螢幕</PresentationFormat>
  <Paragraphs>514</Paragraphs>
  <Slides>31</Slides>
  <Notes>31</Notes>
  <HiddenSlides>0</HiddenSlides>
  <MMClips>8</MMClips>
  <ScaleCrop>false</ScaleCrop>
  <HeadingPairs>
    <vt:vector size="8" baseType="variant">
      <vt:variant>
        <vt:lpstr>使用字型</vt:lpstr>
      </vt:variant>
      <vt:variant>
        <vt:i4>11</vt:i4>
      </vt:variant>
      <vt:variant>
        <vt:lpstr>佈景主題</vt:lpstr>
      </vt:variant>
      <vt:variant>
        <vt:i4>1</vt:i4>
      </vt:variant>
      <vt:variant>
        <vt:lpstr>內嵌 OLE 伺服程式</vt:lpstr>
      </vt:variant>
      <vt:variant>
        <vt:i4>1</vt:i4>
      </vt:variant>
      <vt:variant>
        <vt:lpstr>投影片標題</vt:lpstr>
      </vt:variant>
      <vt:variant>
        <vt:i4>31</vt:i4>
      </vt:variant>
    </vt:vector>
  </HeadingPairs>
  <TitlesOfParts>
    <vt:vector size="44" baseType="lpstr">
      <vt:lpstr>游ゴシック</vt:lpstr>
      <vt:lpstr>游ゴシック Light</vt:lpstr>
      <vt:lpstr>新細明體</vt:lpstr>
      <vt:lpstr>Arial</vt:lpstr>
      <vt:lpstr>Calibri</vt:lpstr>
      <vt:lpstr>Calibri Light</vt:lpstr>
      <vt:lpstr>Cambria Math</vt:lpstr>
      <vt:lpstr>Century Gothic</vt:lpstr>
      <vt:lpstr>Times New Roman</vt:lpstr>
      <vt:lpstr>Wingdings</vt:lpstr>
      <vt:lpstr>Wingdings 2</vt:lpstr>
      <vt:lpstr>Office 佈景主題</vt:lpstr>
      <vt:lpstr>Equation</vt:lpstr>
      <vt:lpstr>Incorporating Prior Knowledge on Speech Production Mechanism into Neural Speech Waveform Generation    深層音声波形生成における音声生成過程に関する事前知識の導入</vt:lpstr>
      <vt:lpstr>Outline</vt:lpstr>
      <vt:lpstr>Speech Waveform Generation</vt:lpstr>
      <vt:lpstr>Speech Generation Flow</vt:lpstr>
      <vt:lpstr>Challenge of Speech Generation</vt:lpstr>
      <vt:lpstr>Speech Production Mechanism</vt:lpstr>
      <vt:lpstr>Vocoder</vt:lpstr>
      <vt:lpstr>Quality</vt:lpstr>
      <vt:lpstr>WaveNet and Parallel WaveGAN</vt:lpstr>
      <vt:lpstr>Robustness</vt:lpstr>
      <vt:lpstr>Controllability</vt:lpstr>
      <vt:lpstr>Generation Efficiency</vt:lpstr>
      <vt:lpstr>Waveform Constraint: LPCDC [Y.-C. Wu+, 2018]</vt:lpstr>
      <vt:lpstr>Segmentally Detection: CSSD [Y.-C. Wu+, 2018]</vt:lpstr>
      <vt:lpstr>Mean Opinion Score of Speech Quality</vt:lpstr>
      <vt:lpstr>Speaker Similarity Evaluation</vt:lpstr>
      <vt:lpstr>Receptive Field Extension: DCNN</vt:lpstr>
      <vt:lpstr>PDCNN</vt:lpstr>
      <vt:lpstr>Quasi-Periodic Signal Modeling</vt:lpstr>
      <vt:lpstr>QPNet [Y.-C. Wu+, 2019]</vt:lpstr>
      <vt:lpstr>QPPWG [Y.-C. Wu+, 2020]</vt:lpstr>
      <vt:lpstr>Mean Opinion Score of Speech Quality</vt:lpstr>
      <vt:lpstr>ABX of Pitch Accuracy</vt:lpstr>
      <vt:lpstr>Real-Time Factor</vt:lpstr>
      <vt:lpstr>Understanding of QP Structure</vt:lpstr>
      <vt:lpstr>Understanding of QP Structure</vt:lpstr>
      <vt:lpstr>Research Summary</vt:lpstr>
      <vt:lpstr>Performance Improvement</vt:lpstr>
      <vt:lpstr>Conclusion</vt:lpstr>
      <vt:lpstr>Publication</vt:lpstr>
      <vt:lpstr>Thank you for your attention !  https://bigpon.github.io/QuasiPeriodicParallelWaveGAN_demo/ https://bigpon.github.io/QuasiPeriodicWaveNet_demo/ https://bigpon.github.io/LpcConstrainedWaveNet_demo/ </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Sound-G Many to one Many to many Nonparallel</dc:title>
  <dc:creator>Bigpon</dc:creator>
  <cp:lastModifiedBy>PB D</cp:lastModifiedBy>
  <cp:revision>578</cp:revision>
  <dcterms:created xsi:type="dcterms:W3CDTF">2017-10-05T06:39:07Z</dcterms:created>
  <dcterms:modified xsi:type="dcterms:W3CDTF">2021-03-27T07:15:29Z</dcterms:modified>
</cp:coreProperties>
</file>