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3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72" r:id="rId1"/>
  </p:sldMasterIdLst>
  <p:notesMasterIdLst>
    <p:notesMasterId r:id="rId50"/>
  </p:notesMasterIdLst>
  <p:sldIdLst>
    <p:sldId id="414" r:id="rId2"/>
    <p:sldId id="401" r:id="rId3"/>
    <p:sldId id="368" r:id="rId4"/>
    <p:sldId id="413" r:id="rId5"/>
    <p:sldId id="424" r:id="rId6"/>
    <p:sldId id="372" r:id="rId7"/>
    <p:sldId id="423" r:id="rId8"/>
    <p:sldId id="369" r:id="rId9"/>
    <p:sldId id="425" r:id="rId10"/>
    <p:sldId id="371" r:id="rId11"/>
    <p:sldId id="375" r:id="rId12"/>
    <p:sldId id="376" r:id="rId13"/>
    <p:sldId id="377" r:id="rId14"/>
    <p:sldId id="360" r:id="rId15"/>
    <p:sldId id="405" r:id="rId16"/>
    <p:sldId id="402" r:id="rId17"/>
    <p:sldId id="380" r:id="rId18"/>
    <p:sldId id="415" r:id="rId19"/>
    <p:sldId id="404" r:id="rId20"/>
    <p:sldId id="382" r:id="rId21"/>
    <p:sldId id="330" r:id="rId22"/>
    <p:sldId id="394" r:id="rId23"/>
    <p:sldId id="403" r:id="rId24"/>
    <p:sldId id="379" r:id="rId25"/>
    <p:sldId id="412" r:id="rId26"/>
    <p:sldId id="398" r:id="rId27"/>
    <p:sldId id="341" r:id="rId28"/>
    <p:sldId id="383" r:id="rId29"/>
    <p:sldId id="362" r:id="rId30"/>
    <p:sldId id="427" r:id="rId31"/>
    <p:sldId id="428" r:id="rId32"/>
    <p:sldId id="429" r:id="rId33"/>
    <p:sldId id="430" r:id="rId34"/>
    <p:sldId id="431" r:id="rId35"/>
    <p:sldId id="432" r:id="rId36"/>
    <p:sldId id="433" r:id="rId37"/>
    <p:sldId id="434" r:id="rId38"/>
    <p:sldId id="435" r:id="rId39"/>
    <p:sldId id="436" r:id="rId40"/>
    <p:sldId id="437" r:id="rId41"/>
    <p:sldId id="438" r:id="rId42"/>
    <p:sldId id="439" r:id="rId43"/>
    <p:sldId id="323" r:id="rId44"/>
    <p:sldId id="387" r:id="rId45"/>
    <p:sldId id="389" r:id="rId46"/>
    <p:sldId id="384" r:id="rId47"/>
    <p:sldId id="426" r:id="rId48"/>
    <p:sldId id="295"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00"/>
    <a:srgbClr val="F6C6C0"/>
    <a:srgbClr val="FEBBB8"/>
    <a:srgbClr val="F4C2CA"/>
    <a:srgbClr val="EB95A3"/>
    <a:srgbClr val="DE9AA5"/>
    <a:srgbClr val="D9A39F"/>
    <a:srgbClr val="E29F96"/>
    <a:srgbClr val="EA998E"/>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04" autoAdjust="0"/>
    <p:restoredTop sz="76832" autoAdjust="0"/>
  </p:normalViewPr>
  <p:slideViewPr>
    <p:cSldViewPr snapToGrid="0">
      <p:cViewPr varScale="1">
        <p:scale>
          <a:sx n="92" d="100"/>
          <a:sy n="92" d="100"/>
        </p:scale>
        <p:origin x="552" y="90"/>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86" d="100"/>
          <a:sy n="86" d="100"/>
        </p:scale>
        <p:origin x="3852" y="3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hsnu1\Google%20&#38642;&#31471;&#30828;&#30879;\PaperReference\2019PaperWork\2019IS_QPNet\results\ExperimentalResul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hsnu1\Google%20&#38642;&#31471;&#30828;&#30879;\PaperReference\2019PaperWork\2019IS_QPNet\results\ExperimentalResul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Users\hsnu1\Google%20&#38642;&#31471;&#30828;&#30879;\PaperReference\2020PaperWork\2020IS_QPPWG\results\subjective\QPPWG_final_MOS.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C:\Users\hsnu1\Google%20&#38642;&#31471;&#30828;&#30879;\PaperReference\2020PaperWork\2020IS_QPPWG\results\subjective\QPPWG_final_XAB.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28760064653708"/>
          <c:y val="5.4320893335027813E-2"/>
          <c:w val="0.84792471804699943"/>
          <c:h val="0.6991388993161588"/>
        </c:manualLayout>
      </c:layout>
      <c:barChart>
        <c:barDir val="col"/>
        <c:grouping val="clustered"/>
        <c:varyColors val="0"/>
        <c:ser>
          <c:idx val="0"/>
          <c:order val="0"/>
          <c:tx>
            <c:strRef>
              <c:f>MOS!$B$2</c:f>
              <c:strCache>
                <c:ptCount val="1"/>
                <c:pt idx="0">
                  <c:v>WORLD</c:v>
                </c:pt>
              </c:strCache>
            </c:strRef>
          </c:tx>
          <c:spPr>
            <a:solidFill>
              <a:schemeClr val="accent6">
                <a:lumMod val="20000"/>
                <a:lumOff val="80000"/>
              </a:schemeClr>
            </a:solidFill>
            <a:ln w="9525" cap="flat" cmpd="sng" algn="ctr">
              <a:solidFill>
                <a:schemeClr val="accent3"/>
              </a:solidFill>
              <a:round/>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zh-TW"/>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errBars>
            <c:errBarType val="both"/>
            <c:errValType val="cust"/>
            <c:noEndCap val="0"/>
            <c:plus>
              <c:numRef>
                <c:f>MOS!$F$3:$F$5</c:f>
                <c:numCache>
                  <c:formatCode>General</c:formatCode>
                  <c:ptCount val="3"/>
                  <c:pt idx="0">
                    <c:v>0.15639163925947119</c:v>
                  </c:pt>
                  <c:pt idx="1">
                    <c:v>0.16325038076935611</c:v>
                  </c:pt>
                  <c:pt idx="2">
                    <c:v>0.13961823575192611</c:v>
                  </c:pt>
                </c:numCache>
              </c:numRef>
            </c:plus>
            <c:minus>
              <c:numRef>
                <c:f>MOS!$F$3:$F$5</c:f>
                <c:numCache>
                  <c:formatCode>General</c:formatCode>
                  <c:ptCount val="3"/>
                  <c:pt idx="0">
                    <c:v>0.15639163925947119</c:v>
                  </c:pt>
                  <c:pt idx="1">
                    <c:v>0.16325038076935611</c:v>
                  </c:pt>
                  <c:pt idx="2">
                    <c:v>0.13961823575192611</c:v>
                  </c:pt>
                </c:numCache>
              </c:numRef>
            </c:minus>
            <c:spPr>
              <a:noFill/>
              <a:ln w="9525">
                <a:solidFill>
                  <a:schemeClr val="tx1">
                    <a:lumMod val="50000"/>
                    <a:lumOff val="50000"/>
                  </a:schemeClr>
                </a:solidFill>
              </a:ln>
              <a:effectLst/>
            </c:spPr>
          </c:errBars>
          <c:cat>
            <c:strRef>
              <c:f>MOS!$A$3:$A$5</c:f>
              <c:strCache>
                <c:ptCount val="3"/>
                <c:pt idx="0">
                  <c:v>Unchanged  𝐹₀</c:v>
                </c:pt>
                <c:pt idx="1">
                  <c:v>1/2  𝐹₀</c:v>
                </c:pt>
                <c:pt idx="2">
                  <c:v>3/2  𝐹₀</c:v>
                </c:pt>
              </c:strCache>
            </c:strRef>
          </c:cat>
          <c:val>
            <c:numRef>
              <c:f>MOS!$B$3:$B$5</c:f>
              <c:numCache>
                <c:formatCode>0.0</c:formatCode>
                <c:ptCount val="3"/>
                <c:pt idx="0">
                  <c:v>3.5125000000000002</c:v>
                </c:pt>
                <c:pt idx="1">
                  <c:v>2.2562500000000001</c:v>
                </c:pt>
                <c:pt idx="2">
                  <c:v>3.15625</c:v>
                </c:pt>
              </c:numCache>
            </c:numRef>
          </c:val>
          <c:extLst>
            <c:ext xmlns:c16="http://schemas.microsoft.com/office/drawing/2014/chart" uri="{C3380CC4-5D6E-409C-BE32-E72D297353CC}">
              <c16:uniqueId val="{00000000-B714-48A4-AE63-4BB67467755D}"/>
            </c:ext>
          </c:extLst>
        </c:ser>
        <c:ser>
          <c:idx val="1"/>
          <c:order val="1"/>
          <c:tx>
            <c:strRef>
              <c:f>MOS!$C$2</c:f>
              <c:strCache>
                <c:ptCount val="1"/>
                <c:pt idx="0">
                  <c:v>WNf</c:v>
                </c:pt>
              </c:strCache>
            </c:strRef>
          </c:tx>
          <c:spPr>
            <a:solidFill>
              <a:schemeClr val="accent1">
                <a:lumMod val="20000"/>
                <a:lumOff val="80000"/>
              </a:schemeClr>
            </a:solidFill>
            <a:ln w="9525" cap="flat" cmpd="sng" algn="ctr">
              <a:solidFill>
                <a:schemeClr val="accent3"/>
              </a:solidFill>
              <a:round/>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zh-TW"/>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errBars>
            <c:errBarType val="both"/>
            <c:errValType val="cust"/>
            <c:noEndCap val="0"/>
            <c:plus>
              <c:numRef>
                <c:f>MOS!$G$3:$G$5</c:f>
                <c:numCache>
                  <c:formatCode>General</c:formatCode>
                  <c:ptCount val="3"/>
                  <c:pt idx="0">
                    <c:v>0.130683524869012</c:v>
                  </c:pt>
                  <c:pt idx="1">
                    <c:v>0.1706140897356519</c:v>
                  </c:pt>
                  <c:pt idx="2">
                    <c:v>0.13697042807268919</c:v>
                  </c:pt>
                </c:numCache>
              </c:numRef>
            </c:plus>
            <c:minus>
              <c:numRef>
                <c:f>MOS!$G$3:$G$5</c:f>
                <c:numCache>
                  <c:formatCode>General</c:formatCode>
                  <c:ptCount val="3"/>
                  <c:pt idx="0">
                    <c:v>0.130683524869012</c:v>
                  </c:pt>
                  <c:pt idx="1">
                    <c:v>0.1706140897356519</c:v>
                  </c:pt>
                  <c:pt idx="2">
                    <c:v>0.13697042807268919</c:v>
                  </c:pt>
                </c:numCache>
              </c:numRef>
            </c:minus>
            <c:spPr>
              <a:noFill/>
              <a:ln w="9525">
                <a:solidFill>
                  <a:schemeClr val="tx1">
                    <a:lumMod val="50000"/>
                    <a:lumOff val="50000"/>
                  </a:schemeClr>
                </a:solidFill>
              </a:ln>
              <a:effectLst/>
            </c:spPr>
          </c:errBars>
          <c:cat>
            <c:strRef>
              <c:f>MOS!$A$3:$A$5</c:f>
              <c:strCache>
                <c:ptCount val="3"/>
                <c:pt idx="0">
                  <c:v>Unchanged  𝐹₀</c:v>
                </c:pt>
                <c:pt idx="1">
                  <c:v>1/2  𝐹₀</c:v>
                </c:pt>
                <c:pt idx="2">
                  <c:v>3/2  𝐹₀</c:v>
                </c:pt>
              </c:strCache>
            </c:strRef>
          </c:cat>
          <c:val>
            <c:numRef>
              <c:f>MOS!$C$3:$C$5</c:f>
              <c:numCache>
                <c:formatCode>0.0</c:formatCode>
                <c:ptCount val="3"/>
                <c:pt idx="0">
                  <c:v>4.1749999999999998</c:v>
                </c:pt>
                <c:pt idx="1">
                  <c:v>3.2124999999999999</c:v>
                </c:pt>
                <c:pt idx="2">
                  <c:v>3.0687500000000001</c:v>
                </c:pt>
              </c:numCache>
            </c:numRef>
          </c:val>
          <c:extLst>
            <c:ext xmlns:c16="http://schemas.microsoft.com/office/drawing/2014/chart" uri="{C3380CC4-5D6E-409C-BE32-E72D297353CC}">
              <c16:uniqueId val="{00000001-B714-48A4-AE63-4BB67467755D}"/>
            </c:ext>
          </c:extLst>
        </c:ser>
        <c:ser>
          <c:idx val="2"/>
          <c:order val="2"/>
          <c:tx>
            <c:strRef>
              <c:f>MOS!$D$2</c:f>
              <c:strCache>
                <c:ptCount val="1"/>
                <c:pt idx="0">
                  <c:v>WNc</c:v>
                </c:pt>
              </c:strCache>
            </c:strRef>
          </c:tx>
          <c:spPr>
            <a:solidFill>
              <a:schemeClr val="accent1">
                <a:lumMod val="60000"/>
                <a:lumOff val="40000"/>
              </a:schemeClr>
            </a:solidFill>
            <a:ln w="9525" cap="flat" cmpd="sng" algn="ctr">
              <a:solidFill>
                <a:schemeClr val="accent3"/>
              </a:solidFill>
              <a:round/>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zh-TW"/>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errBars>
            <c:errBarType val="both"/>
            <c:errValType val="cust"/>
            <c:noEndCap val="0"/>
            <c:plus>
              <c:numRef>
                <c:f>MOS!$H$3:$H$5</c:f>
                <c:numCache>
                  <c:formatCode>General</c:formatCode>
                  <c:ptCount val="3"/>
                  <c:pt idx="0">
                    <c:v>0.10352428462835719</c:v>
                  </c:pt>
                  <c:pt idx="1">
                    <c:v>0.11201436391530829</c:v>
                  </c:pt>
                  <c:pt idx="2">
                    <c:v>0.1029896024695169</c:v>
                  </c:pt>
                </c:numCache>
              </c:numRef>
            </c:plus>
            <c:minus>
              <c:numRef>
                <c:f>MOS!$H$3:$H$5</c:f>
                <c:numCache>
                  <c:formatCode>General</c:formatCode>
                  <c:ptCount val="3"/>
                  <c:pt idx="0">
                    <c:v>0.10352428462835719</c:v>
                  </c:pt>
                  <c:pt idx="1">
                    <c:v>0.11201436391530829</c:v>
                  </c:pt>
                  <c:pt idx="2">
                    <c:v>0.1029896024695169</c:v>
                  </c:pt>
                </c:numCache>
              </c:numRef>
            </c:minus>
            <c:spPr>
              <a:noFill/>
              <a:ln w="9525">
                <a:solidFill>
                  <a:schemeClr val="tx1">
                    <a:lumMod val="50000"/>
                    <a:lumOff val="50000"/>
                  </a:schemeClr>
                </a:solidFill>
              </a:ln>
              <a:effectLst/>
            </c:spPr>
          </c:errBars>
          <c:cat>
            <c:strRef>
              <c:f>MOS!$A$3:$A$5</c:f>
              <c:strCache>
                <c:ptCount val="3"/>
                <c:pt idx="0">
                  <c:v>Unchanged  𝐹₀</c:v>
                </c:pt>
                <c:pt idx="1">
                  <c:v>1/2  𝐹₀</c:v>
                </c:pt>
                <c:pt idx="2">
                  <c:v>3/2  𝐹₀</c:v>
                </c:pt>
              </c:strCache>
            </c:strRef>
          </c:cat>
          <c:val>
            <c:numRef>
              <c:f>MOS!$D$3:$D$5</c:f>
              <c:numCache>
                <c:formatCode>0.0</c:formatCode>
                <c:ptCount val="3"/>
                <c:pt idx="0">
                  <c:v>2.2374999999999998</c:v>
                </c:pt>
                <c:pt idx="1">
                  <c:v>2.15625</c:v>
                </c:pt>
                <c:pt idx="2">
                  <c:v>1.9312499999999999</c:v>
                </c:pt>
              </c:numCache>
            </c:numRef>
          </c:val>
          <c:extLst>
            <c:ext xmlns:c16="http://schemas.microsoft.com/office/drawing/2014/chart" uri="{C3380CC4-5D6E-409C-BE32-E72D297353CC}">
              <c16:uniqueId val="{00000002-B714-48A4-AE63-4BB67467755D}"/>
            </c:ext>
          </c:extLst>
        </c:ser>
        <c:ser>
          <c:idx val="3"/>
          <c:order val="3"/>
          <c:tx>
            <c:strRef>
              <c:f>MOS!$E$2</c:f>
              <c:strCache>
                <c:ptCount val="1"/>
                <c:pt idx="0">
                  <c:v>QPNet</c:v>
                </c:pt>
              </c:strCache>
            </c:strRef>
          </c:tx>
          <c:spPr>
            <a:solidFill>
              <a:srgbClr val="F6C6C0"/>
            </a:solidFill>
            <a:ln w="9525" cap="flat" cmpd="sng" algn="ctr">
              <a:solidFill>
                <a:schemeClr val="accent3"/>
              </a:solidFill>
              <a:round/>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zh-TW"/>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errBars>
            <c:errBarType val="both"/>
            <c:errValType val="cust"/>
            <c:noEndCap val="0"/>
            <c:plus>
              <c:numRef>
                <c:f>MOS!$I$3:$I$5</c:f>
                <c:numCache>
                  <c:formatCode>General</c:formatCode>
                  <c:ptCount val="3"/>
                  <c:pt idx="0">
                    <c:v>0.13671180113520229</c:v>
                  </c:pt>
                  <c:pt idx="1">
                    <c:v>0.16124944539491909</c:v>
                  </c:pt>
                  <c:pt idx="2">
                    <c:v>0.13541822659803099</c:v>
                  </c:pt>
                </c:numCache>
              </c:numRef>
            </c:plus>
            <c:minus>
              <c:numRef>
                <c:f>MOS!$I$3:$I$5</c:f>
                <c:numCache>
                  <c:formatCode>General</c:formatCode>
                  <c:ptCount val="3"/>
                  <c:pt idx="0">
                    <c:v>0.13671180113520229</c:v>
                  </c:pt>
                  <c:pt idx="1">
                    <c:v>0.16124944539491909</c:v>
                  </c:pt>
                  <c:pt idx="2">
                    <c:v>0.13541822659803099</c:v>
                  </c:pt>
                </c:numCache>
              </c:numRef>
            </c:minus>
            <c:spPr>
              <a:noFill/>
              <a:ln w="9525">
                <a:solidFill>
                  <a:schemeClr val="tx1">
                    <a:lumMod val="50000"/>
                    <a:lumOff val="50000"/>
                  </a:schemeClr>
                </a:solidFill>
              </a:ln>
              <a:effectLst/>
            </c:spPr>
          </c:errBars>
          <c:cat>
            <c:strRef>
              <c:f>MOS!$A$3:$A$5</c:f>
              <c:strCache>
                <c:ptCount val="3"/>
                <c:pt idx="0">
                  <c:v>Unchanged  𝐹₀</c:v>
                </c:pt>
                <c:pt idx="1">
                  <c:v>1/2  𝐹₀</c:v>
                </c:pt>
                <c:pt idx="2">
                  <c:v>3/2  𝐹₀</c:v>
                </c:pt>
              </c:strCache>
            </c:strRef>
          </c:cat>
          <c:val>
            <c:numRef>
              <c:f>MOS!$E$3:$E$5</c:f>
              <c:numCache>
                <c:formatCode>0.0</c:formatCode>
                <c:ptCount val="3"/>
                <c:pt idx="0">
                  <c:v>3.9624999999999999</c:v>
                </c:pt>
                <c:pt idx="1">
                  <c:v>3.3937499999999998</c:v>
                </c:pt>
                <c:pt idx="2">
                  <c:v>2.7312500000000002</c:v>
                </c:pt>
              </c:numCache>
            </c:numRef>
          </c:val>
          <c:extLst>
            <c:ext xmlns:c16="http://schemas.microsoft.com/office/drawing/2014/chart" uri="{C3380CC4-5D6E-409C-BE32-E72D297353CC}">
              <c16:uniqueId val="{00000003-B714-48A4-AE63-4BB67467755D}"/>
            </c:ext>
          </c:extLst>
        </c:ser>
        <c:dLbls>
          <c:dLblPos val="inBase"/>
          <c:showLegendKey val="0"/>
          <c:showVal val="1"/>
          <c:showCatName val="0"/>
          <c:showSerName val="0"/>
          <c:showPercent val="0"/>
          <c:showBubbleSize val="0"/>
        </c:dLbls>
        <c:gapWidth val="100"/>
        <c:overlap val="-24"/>
        <c:axId val="312104096"/>
        <c:axId val="312113248"/>
      </c:barChart>
      <c:catAx>
        <c:axId val="3121040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zh-TW"/>
          </a:p>
        </c:txPr>
        <c:crossAx val="312113248"/>
        <c:crosses val="autoZero"/>
        <c:auto val="1"/>
        <c:lblAlgn val="ctr"/>
        <c:lblOffset val="100"/>
        <c:noMultiLvlLbl val="0"/>
      </c:catAx>
      <c:valAx>
        <c:axId val="312113248"/>
        <c:scaling>
          <c:orientation val="minMax"/>
          <c:min val="1"/>
        </c:scaling>
        <c:delete val="0"/>
        <c:axPos val="l"/>
        <c:majorGridlines>
          <c:spPr>
            <a:ln w="9525" cap="flat" cmpd="sng" algn="ctr">
              <a:solidFill>
                <a:schemeClr val="tx1">
                  <a:lumMod val="15000"/>
                  <a:lumOff val="85000"/>
                </a:schemeClr>
              </a:solidFill>
              <a:round/>
            </a:ln>
            <a:effectLst/>
          </c:spPr>
        </c:majorGridlines>
        <c:minorGridlines>
          <c:spPr>
            <a:ln>
              <a:solidFill>
                <a:schemeClr val="tx1">
                  <a:lumMod val="5000"/>
                  <a:lumOff val="95000"/>
                </a:schemeClr>
              </a:solidFill>
            </a:ln>
            <a:effectLst/>
          </c:spPr>
        </c:minorGridlines>
        <c:title>
          <c:tx>
            <c:rich>
              <a:bodyPr rot="-5400000" spcFirstLastPara="1" vertOverflow="ellipsis" vert="horz" wrap="square" anchor="ctr" anchorCtr="1"/>
              <a:lstStyle/>
              <a:p>
                <a:pPr>
                  <a:defRPr sz="1200" b="0" i="0" u="none" strike="noStrike" kern="1200" cap="all"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r>
                  <a:rPr lang="en-US" cap="small" baseline="0"/>
                  <a:t>Mean Opinion Score</a:t>
                </a:r>
                <a:endParaRPr lang="zh-TW" cap="small" baseline="0"/>
              </a:p>
            </c:rich>
          </c:tx>
          <c:layout/>
          <c:overlay val="0"/>
          <c:spPr>
            <a:noFill/>
            <a:ln>
              <a:noFill/>
            </a:ln>
            <a:effectLst/>
          </c:spPr>
          <c:txPr>
            <a:bodyPr rot="-5400000" spcFirstLastPara="1" vertOverflow="ellipsis" vert="horz" wrap="square" anchor="ctr" anchorCtr="1"/>
            <a:lstStyle/>
            <a:p>
              <a:pPr>
                <a:defRPr sz="1200" b="0" i="0" u="none" strike="noStrike" kern="1200" cap="all"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zh-TW"/>
            </a:p>
          </c:txPr>
        </c:title>
        <c:numFmt formatCode="General" sourceLinked="0"/>
        <c:majorTickMark val="none"/>
        <c:minorTickMark val="in"/>
        <c:tickLblPos val="nextTo"/>
        <c:spPr>
          <a:noFill/>
          <a:ln>
            <a:solidFill>
              <a:schemeClr val="bg1">
                <a:lumMod val="65000"/>
              </a:schemeClr>
            </a:solid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zh-TW"/>
          </a:p>
        </c:txPr>
        <c:crossAx val="312104096"/>
        <c:crosses val="autoZero"/>
        <c:crossBetween val="between"/>
        <c:majorUnit val="1"/>
        <c:minorUnit val="0.5"/>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zh-TW"/>
        </a:p>
      </c:txPr>
    </c:legend>
    <c:plotVisOnly val="1"/>
    <c:dispBlanksAs val="gap"/>
    <c:showDLblsOverMax val="0"/>
  </c:chart>
  <c:spPr>
    <a:solidFill>
      <a:schemeClr val="bg1"/>
    </a:solidFill>
    <a:ln w="9525" cap="flat" cmpd="sng" algn="ctr">
      <a:noFill/>
      <a:round/>
    </a:ln>
    <a:effectLst/>
  </c:spPr>
  <c:txPr>
    <a:bodyPr/>
    <a:lstStyle/>
    <a:p>
      <a:pPr>
        <a:defRPr sz="1200">
          <a:latin typeface="Times New Roman" panose="02020603050405020304" pitchFamily="18" charset="0"/>
          <a:cs typeface="Times New Roman" panose="02020603050405020304" pitchFamily="18" charset="0"/>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792176039119802"/>
          <c:y val="5.8043798553967955E-2"/>
          <c:w val="0.79621841890790546"/>
          <c:h val="0.67306661308085203"/>
        </c:manualLayout>
      </c:layout>
      <c:barChart>
        <c:barDir val="col"/>
        <c:grouping val="clustered"/>
        <c:varyColors val="0"/>
        <c:ser>
          <c:idx val="0"/>
          <c:order val="0"/>
          <c:tx>
            <c:strRef>
              <c:f>XAB!$B$2</c:f>
              <c:strCache>
                <c:ptCount val="1"/>
                <c:pt idx="0">
                  <c:v>WNf</c:v>
                </c:pt>
              </c:strCache>
            </c:strRef>
          </c:tx>
          <c:spPr>
            <a:solidFill>
              <a:schemeClr val="accent1">
                <a:lumMod val="20000"/>
                <a:lumOff val="80000"/>
              </a:schemeClr>
            </a:solidFill>
            <a:ln w="9525" cap="flat" cmpd="sng" algn="ctr">
              <a:solidFill>
                <a:schemeClr val="accent3"/>
              </a:solidFill>
              <a:round/>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zh-TW"/>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errBars>
            <c:errBarType val="both"/>
            <c:errValType val="cust"/>
            <c:noEndCap val="0"/>
            <c:plus>
              <c:numRef>
                <c:f>XAB!$D$3:$D$5</c:f>
                <c:numCache>
                  <c:formatCode>General</c:formatCode>
                  <c:ptCount val="3"/>
                  <c:pt idx="0">
                    <c:v>10</c:v>
                  </c:pt>
                  <c:pt idx="1">
                    <c:v>8</c:v>
                  </c:pt>
                  <c:pt idx="2">
                    <c:v>8</c:v>
                  </c:pt>
                </c:numCache>
              </c:numRef>
            </c:plus>
            <c:minus>
              <c:numRef>
                <c:f>XAB!$D$3:$D$5</c:f>
                <c:numCache>
                  <c:formatCode>General</c:formatCode>
                  <c:ptCount val="3"/>
                  <c:pt idx="0">
                    <c:v>10</c:v>
                  </c:pt>
                  <c:pt idx="1">
                    <c:v>8</c:v>
                  </c:pt>
                  <c:pt idx="2">
                    <c:v>8</c:v>
                  </c:pt>
                </c:numCache>
              </c:numRef>
            </c:minus>
            <c:spPr>
              <a:noFill/>
              <a:ln w="9525">
                <a:solidFill>
                  <a:schemeClr val="tx1">
                    <a:lumMod val="50000"/>
                    <a:lumOff val="50000"/>
                  </a:schemeClr>
                </a:solidFill>
              </a:ln>
              <a:effectLst/>
            </c:spPr>
          </c:errBars>
          <c:cat>
            <c:strRef>
              <c:f>XAB!$A$3:$A$5</c:f>
              <c:strCache>
                <c:ptCount val="3"/>
                <c:pt idx="0">
                  <c:v>Unchanged  𝐹₀</c:v>
                </c:pt>
                <c:pt idx="1">
                  <c:v>1/2  𝐹₀</c:v>
                </c:pt>
                <c:pt idx="2">
                  <c:v>3/2  𝐹₀</c:v>
                </c:pt>
              </c:strCache>
            </c:strRef>
          </c:cat>
          <c:val>
            <c:numRef>
              <c:f>XAB!$B$3:$B$5</c:f>
              <c:numCache>
                <c:formatCode>General</c:formatCode>
                <c:ptCount val="3"/>
                <c:pt idx="0">
                  <c:v>46</c:v>
                </c:pt>
                <c:pt idx="1">
                  <c:v>24</c:v>
                </c:pt>
                <c:pt idx="2">
                  <c:v>27</c:v>
                </c:pt>
              </c:numCache>
            </c:numRef>
          </c:val>
          <c:extLst>
            <c:ext xmlns:c16="http://schemas.microsoft.com/office/drawing/2014/chart" uri="{C3380CC4-5D6E-409C-BE32-E72D297353CC}">
              <c16:uniqueId val="{00000000-4647-4ABB-B0CB-16FE1B3E5169}"/>
            </c:ext>
          </c:extLst>
        </c:ser>
        <c:ser>
          <c:idx val="1"/>
          <c:order val="1"/>
          <c:tx>
            <c:strRef>
              <c:f>XAB!$C$2</c:f>
              <c:strCache>
                <c:ptCount val="1"/>
                <c:pt idx="0">
                  <c:v>QPNet</c:v>
                </c:pt>
              </c:strCache>
            </c:strRef>
          </c:tx>
          <c:spPr>
            <a:solidFill>
              <a:srgbClr val="F6C6C0"/>
            </a:solidFill>
            <a:ln w="9525" cap="flat" cmpd="sng" algn="ctr">
              <a:solidFill>
                <a:schemeClr val="accent3"/>
              </a:solidFill>
              <a:round/>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zh-TW"/>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errBars>
            <c:errBarType val="both"/>
            <c:errValType val="cust"/>
            <c:noEndCap val="0"/>
            <c:plus>
              <c:numRef>
                <c:f>XAB!$D$3:$D$5</c:f>
                <c:numCache>
                  <c:formatCode>General</c:formatCode>
                  <c:ptCount val="3"/>
                  <c:pt idx="0">
                    <c:v>10</c:v>
                  </c:pt>
                  <c:pt idx="1">
                    <c:v>8</c:v>
                  </c:pt>
                  <c:pt idx="2">
                    <c:v>8</c:v>
                  </c:pt>
                </c:numCache>
              </c:numRef>
            </c:plus>
            <c:minus>
              <c:numRef>
                <c:f>XAB!$D$3:$D$5</c:f>
                <c:numCache>
                  <c:formatCode>General</c:formatCode>
                  <c:ptCount val="3"/>
                  <c:pt idx="0">
                    <c:v>10</c:v>
                  </c:pt>
                  <c:pt idx="1">
                    <c:v>8</c:v>
                  </c:pt>
                  <c:pt idx="2">
                    <c:v>8</c:v>
                  </c:pt>
                </c:numCache>
              </c:numRef>
            </c:minus>
            <c:spPr>
              <a:noFill/>
              <a:ln w="9525">
                <a:solidFill>
                  <a:schemeClr val="tx1">
                    <a:lumMod val="50000"/>
                    <a:lumOff val="50000"/>
                  </a:schemeClr>
                </a:solidFill>
              </a:ln>
              <a:effectLst/>
            </c:spPr>
          </c:errBars>
          <c:cat>
            <c:strRef>
              <c:f>XAB!$A$3:$A$5</c:f>
              <c:strCache>
                <c:ptCount val="3"/>
                <c:pt idx="0">
                  <c:v>Unchanged  𝐹₀</c:v>
                </c:pt>
                <c:pt idx="1">
                  <c:v>1/2  𝐹₀</c:v>
                </c:pt>
                <c:pt idx="2">
                  <c:v>3/2  𝐹₀</c:v>
                </c:pt>
              </c:strCache>
            </c:strRef>
          </c:cat>
          <c:val>
            <c:numRef>
              <c:f>XAB!$C$3:$C$5</c:f>
              <c:numCache>
                <c:formatCode>General</c:formatCode>
                <c:ptCount val="3"/>
                <c:pt idx="0">
                  <c:v>54</c:v>
                </c:pt>
                <c:pt idx="1">
                  <c:v>76</c:v>
                </c:pt>
                <c:pt idx="2">
                  <c:v>73</c:v>
                </c:pt>
              </c:numCache>
            </c:numRef>
          </c:val>
          <c:extLst>
            <c:ext xmlns:c16="http://schemas.microsoft.com/office/drawing/2014/chart" uri="{C3380CC4-5D6E-409C-BE32-E72D297353CC}">
              <c16:uniqueId val="{00000001-4647-4ABB-B0CB-16FE1B3E5169}"/>
            </c:ext>
          </c:extLst>
        </c:ser>
        <c:dLbls>
          <c:dLblPos val="inBase"/>
          <c:showLegendKey val="0"/>
          <c:showVal val="1"/>
          <c:showCatName val="0"/>
          <c:showSerName val="0"/>
          <c:showPercent val="0"/>
          <c:showBubbleSize val="0"/>
        </c:dLbls>
        <c:gapWidth val="100"/>
        <c:overlap val="-24"/>
        <c:axId val="623885048"/>
        <c:axId val="623885376"/>
      </c:barChart>
      <c:catAx>
        <c:axId val="6238850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zh-TW"/>
          </a:p>
        </c:txPr>
        <c:crossAx val="623885376"/>
        <c:crosses val="autoZero"/>
        <c:auto val="1"/>
        <c:lblAlgn val="ctr"/>
        <c:lblOffset val="100"/>
        <c:noMultiLvlLbl val="0"/>
      </c:catAx>
      <c:valAx>
        <c:axId val="623885376"/>
        <c:scaling>
          <c:orientation val="minMax"/>
          <c:max val="100"/>
        </c:scaling>
        <c:delete val="0"/>
        <c:axPos val="l"/>
        <c:majorGridlines>
          <c:spPr>
            <a:ln w="9525" cap="flat" cmpd="sng" algn="ctr">
              <a:solidFill>
                <a:schemeClr val="tx1">
                  <a:lumMod val="15000"/>
                  <a:lumOff val="85000"/>
                </a:schemeClr>
              </a:solidFill>
              <a:round/>
            </a:ln>
            <a:effectLst/>
          </c:spPr>
        </c:majorGridlines>
        <c:minorGridlines>
          <c:spPr>
            <a:ln>
              <a:solidFill>
                <a:schemeClr val="tx1">
                  <a:lumMod val="5000"/>
                  <a:lumOff val="95000"/>
                </a:schemeClr>
              </a:solidFill>
            </a:ln>
            <a:effectLst/>
          </c:spPr>
        </c:minorGridlines>
        <c:title>
          <c:tx>
            <c:rich>
              <a:bodyPr rot="-5400000" spcFirstLastPara="1" vertOverflow="ellipsis" vert="horz" wrap="square" anchor="ctr" anchorCtr="1"/>
              <a:lstStyle/>
              <a:p>
                <a:pPr>
                  <a:defRPr sz="1200" b="0" i="0" u="none" strike="noStrike" kern="1200" cap="all"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r>
                  <a:rPr lang="en-US" cap="small" baseline="0"/>
                  <a:t>Preference Score </a:t>
                </a:r>
                <a:r>
                  <a:rPr lang="en-US"/>
                  <a:t>(%)</a:t>
                </a:r>
                <a:endParaRPr lang="zh-TW"/>
              </a:p>
            </c:rich>
          </c:tx>
          <c:layout/>
          <c:overlay val="0"/>
          <c:spPr>
            <a:noFill/>
            <a:ln>
              <a:noFill/>
            </a:ln>
            <a:effectLst/>
          </c:spPr>
          <c:txPr>
            <a:bodyPr rot="-5400000" spcFirstLastPara="1" vertOverflow="ellipsis" vert="horz" wrap="square" anchor="ctr" anchorCtr="1"/>
            <a:lstStyle/>
            <a:p>
              <a:pPr>
                <a:defRPr sz="1200" b="0" i="0" u="none" strike="noStrike" kern="1200" cap="all"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zh-TW"/>
            </a:p>
          </c:txPr>
        </c:title>
        <c:numFmt formatCode="General" sourceLinked="1"/>
        <c:majorTickMark val="none"/>
        <c:minorTickMark val="in"/>
        <c:tickLblPos val="nextTo"/>
        <c:spPr>
          <a:noFill/>
          <a:ln>
            <a:solidFill>
              <a:schemeClr val="bg1">
                <a:lumMod val="65000"/>
              </a:schemeClr>
            </a:solid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zh-TW"/>
          </a:p>
        </c:txPr>
        <c:crossAx val="623885048"/>
        <c:crosses val="autoZero"/>
        <c:crossBetween val="between"/>
        <c:minorUnit val="5"/>
      </c:valAx>
      <c:spPr>
        <a:noFill/>
        <a:ln>
          <a:noFill/>
        </a:ln>
        <a:effectLst/>
      </c:spPr>
    </c:plotArea>
    <c:legend>
      <c:legendPos val="b"/>
      <c:layout>
        <c:manualLayout>
          <c:xMode val="edge"/>
          <c:yMode val="edge"/>
          <c:x val="0.32964518799453252"/>
          <c:y val="0.86609171808733176"/>
          <c:w val="0.49066861752305418"/>
          <c:h val="8.9048477631716319E-2"/>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zh-TW"/>
        </a:p>
      </c:txPr>
    </c:legend>
    <c:plotVisOnly val="1"/>
    <c:dispBlanksAs val="gap"/>
    <c:showDLblsOverMax val="0"/>
  </c:chart>
  <c:spPr>
    <a:solidFill>
      <a:schemeClr val="bg1"/>
    </a:solidFill>
    <a:ln w="9525" cap="flat" cmpd="sng" algn="ctr">
      <a:noFill/>
      <a:round/>
    </a:ln>
    <a:effectLst/>
  </c:spPr>
  <c:txPr>
    <a:bodyPr/>
    <a:lstStyle/>
    <a:p>
      <a:pPr>
        <a:defRPr sz="1200">
          <a:latin typeface="Times New Roman" panose="02020603050405020304" pitchFamily="18" charset="0"/>
          <a:cs typeface="Times New Roman" panose="02020603050405020304" pitchFamily="18" charset="0"/>
        </a:defRPr>
      </a:pPr>
      <a:endParaRPr lang="zh-TW"/>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summary!$B$37</c:f>
              <c:strCache>
                <c:ptCount val="1"/>
                <c:pt idx="0">
                  <c:v>Natural</c:v>
                </c:pt>
              </c:strCache>
            </c:strRef>
          </c:tx>
          <c:spPr>
            <a:solidFill>
              <a:schemeClr val="bg1">
                <a:lumMod val="85000"/>
              </a:schemeClr>
            </a:solidFill>
            <a:ln w="9525" cap="flat" cmpd="sng" algn="ctr">
              <a:solidFill>
                <a:schemeClr val="bg1">
                  <a:lumMod val="65000"/>
                </a:schemeClr>
              </a:solidFill>
              <a:round/>
            </a:ln>
            <a:effectLst>
              <a:outerShdw blurRad="40000" dist="20000" dir="5400000" rotWithShape="0">
                <a:srgbClr val="000000">
                  <a:alpha val="38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TW"/>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errBars>
            <c:errBarType val="both"/>
            <c:errValType val="cust"/>
            <c:noEndCap val="0"/>
            <c:plus>
              <c:numRef>
                <c:f>summary!$J$38</c:f>
                <c:numCache>
                  <c:formatCode>General</c:formatCode>
                  <c:ptCount val="1"/>
                  <c:pt idx="0">
                    <c:v>6.1404560203817772E-2</c:v>
                  </c:pt>
                </c:numCache>
              </c:numRef>
            </c:plus>
            <c:minus>
              <c:numRef>
                <c:f>summary!$J$38</c:f>
                <c:numCache>
                  <c:formatCode>General</c:formatCode>
                  <c:ptCount val="1"/>
                  <c:pt idx="0">
                    <c:v>6.1404560203817772E-2</c:v>
                  </c:pt>
                </c:numCache>
              </c:numRef>
            </c:minus>
            <c:spPr>
              <a:noFill/>
              <a:ln w="9525">
                <a:solidFill>
                  <a:schemeClr val="tx1">
                    <a:lumMod val="50000"/>
                    <a:lumOff val="50000"/>
                  </a:schemeClr>
                </a:solidFill>
              </a:ln>
              <a:effectLst/>
            </c:spPr>
          </c:errBars>
          <c:cat>
            <c:strRef>
              <c:f>summary!$A$38:$A$40</c:f>
              <c:strCache>
                <c:ptCount val="3"/>
                <c:pt idx="0">
                  <c:v>1×𝐹₀</c:v>
                </c:pt>
                <c:pt idx="1">
                  <c:v>½×𝐹₀</c:v>
                </c:pt>
                <c:pt idx="2">
                  <c:v>2×𝐹₀</c:v>
                </c:pt>
              </c:strCache>
            </c:strRef>
          </c:cat>
          <c:val>
            <c:numRef>
              <c:f>summary!$B$38:$B$40</c:f>
              <c:numCache>
                <c:formatCode>General</c:formatCode>
                <c:ptCount val="3"/>
                <c:pt idx="0" formatCode="0.0">
                  <c:v>4.838541666666667</c:v>
                </c:pt>
              </c:numCache>
            </c:numRef>
          </c:val>
          <c:extLst>
            <c:ext xmlns:c16="http://schemas.microsoft.com/office/drawing/2014/chart" uri="{C3380CC4-5D6E-409C-BE32-E72D297353CC}">
              <c16:uniqueId val="{00000000-CA3D-42C0-9B98-72E22BB2D086}"/>
            </c:ext>
          </c:extLst>
        </c:ser>
        <c:ser>
          <c:idx val="1"/>
          <c:order val="1"/>
          <c:tx>
            <c:strRef>
              <c:f>summary!$C$37</c:f>
              <c:strCache>
                <c:ptCount val="1"/>
                <c:pt idx="0">
                  <c:v>WD</c:v>
                </c:pt>
              </c:strCache>
            </c:strRef>
          </c:tx>
          <c:spPr>
            <a:solidFill>
              <a:schemeClr val="accent3">
                <a:lumMod val="20000"/>
                <a:lumOff val="80000"/>
              </a:schemeClr>
            </a:solidFill>
            <a:ln w="9525" cap="flat" cmpd="sng" algn="ctr">
              <a:solidFill>
                <a:schemeClr val="bg1">
                  <a:lumMod val="65000"/>
                </a:schemeClr>
              </a:solidFill>
              <a:round/>
            </a:ln>
            <a:effectLst>
              <a:outerShdw blurRad="40000" dist="20000" dir="5400000" rotWithShape="0">
                <a:srgbClr val="000000">
                  <a:alpha val="38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TW"/>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errBars>
            <c:errBarType val="both"/>
            <c:errValType val="cust"/>
            <c:noEndCap val="0"/>
            <c:plus>
              <c:numRef>
                <c:f>summary!$K$38:$K$40</c:f>
                <c:numCache>
                  <c:formatCode>General</c:formatCode>
                  <c:ptCount val="3"/>
                  <c:pt idx="0">
                    <c:v>0.12863078034789441</c:v>
                  </c:pt>
                  <c:pt idx="1">
                    <c:v>0.1196498322441895</c:v>
                  </c:pt>
                  <c:pt idx="2">
                    <c:v>0.12834416242269009</c:v>
                  </c:pt>
                </c:numCache>
              </c:numRef>
            </c:plus>
            <c:minus>
              <c:numRef>
                <c:f>summary!$K$38:$K$40</c:f>
                <c:numCache>
                  <c:formatCode>General</c:formatCode>
                  <c:ptCount val="3"/>
                  <c:pt idx="0">
                    <c:v>0.12863078034789441</c:v>
                  </c:pt>
                  <c:pt idx="1">
                    <c:v>0.1196498322441895</c:v>
                  </c:pt>
                  <c:pt idx="2">
                    <c:v>0.12834416242269009</c:v>
                  </c:pt>
                </c:numCache>
              </c:numRef>
            </c:minus>
            <c:spPr>
              <a:noFill/>
              <a:ln w="9525">
                <a:solidFill>
                  <a:schemeClr val="tx1">
                    <a:lumMod val="50000"/>
                    <a:lumOff val="50000"/>
                  </a:schemeClr>
                </a:solidFill>
              </a:ln>
              <a:effectLst/>
            </c:spPr>
          </c:errBars>
          <c:cat>
            <c:strRef>
              <c:f>summary!$A$38:$A$40</c:f>
              <c:strCache>
                <c:ptCount val="3"/>
                <c:pt idx="0">
                  <c:v>1×𝐹₀</c:v>
                </c:pt>
                <c:pt idx="1">
                  <c:v>½×𝐹₀</c:v>
                </c:pt>
                <c:pt idx="2">
                  <c:v>2×𝐹₀</c:v>
                </c:pt>
              </c:strCache>
            </c:strRef>
          </c:cat>
          <c:val>
            <c:numRef>
              <c:f>summary!$C$38:$C$40</c:f>
              <c:numCache>
                <c:formatCode>0.0</c:formatCode>
                <c:ptCount val="3"/>
                <c:pt idx="0">
                  <c:v>3.515625</c:v>
                </c:pt>
                <c:pt idx="1">
                  <c:v>2.166666666666667</c:v>
                </c:pt>
                <c:pt idx="2">
                  <c:v>2.9375</c:v>
                </c:pt>
              </c:numCache>
            </c:numRef>
          </c:val>
          <c:extLst>
            <c:ext xmlns:c16="http://schemas.microsoft.com/office/drawing/2014/chart" uri="{C3380CC4-5D6E-409C-BE32-E72D297353CC}">
              <c16:uniqueId val="{00000001-CA3D-42C0-9B98-72E22BB2D086}"/>
            </c:ext>
          </c:extLst>
        </c:ser>
        <c:ser>
          <c:idx val="2"/>
          <c:order val="2"/>
          <c:tx>
            <c:strRef>
              <c:f>summary!$D$37</c:f>
              <c:strCache>
                <c:ptCount val="1"/>
                <c:pt idx="0">
                  <c:v>QPNet</c:v>
                </c:pt>
              </c:strCache>
            </c:strRef>
          </c:tx>
          <c:spPr>
            <a:solidFill>
              <a:schemeClr val="accent2">
                <a:lumMod val="40000"/>
                <a:lumOff val="60000"/>
              </a:schemeClr>
            </a:solidFill>
            <a:ln w="9525" cap="flat" cmpd="sng" algn="ctr">
              <a:solidFill>
                <a:schemeClr val="bg1">
                  <a:lumMod val="65000"/>
                </a:schemeClr>
              </a:solidFill>
              <a:round/>
            </a:ln>
            <a:effectLst>
              <a:outerShdw blurRad="40000" dist="20000" dir="5400000" rotWithShape="0">
                <a:srgbClr val="000000">
                  <a:alpha val="38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TW"/>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errBars>
            <c:errBarType val="both"/>
            <c:errValType val="cust"/>
            <c:noEndCap val="0"/>
            <c:plus>
              <c:numRef>
                <c:f>summary!$L$38:$L$40</c:f>
                <c:numCache>
                  <c:formatCode>General</c:formatCode>
                  <c:ptCount val="3"/>
                  <c:pt idx="0">
                    <c:v>0.1220671991724723</c:v>
                  </c:pt>
                  <c:pt idx="1">
                    <c:v>0.14741469685118269</c:v>
                  </c:pt>
                  <c:pt idx="2">
                    <c:v>0.11578450199148679</c:v>
                  </c:pt>
                </c:numCache>
              </c:numRef>
            </c:plus>
            <c:minus>
              <c:numRef>
                <c:f>summary!$L$38:$L$40</c:f>
                <c:numCache>
                  <c:formatCode>General</c:formatCode>
                  <c:ptCount val="3"/>
                  <c:pt idx="0">
                    <c:v>0.1220671991724723</c:v>
                  </c:pt>
                  <c:pt idx="1">
                    <c:v>0.14741469685118269</c:v>
                  </c:pt>
                  <c:pt idx="2">
                    <c:v>0.11578450199148679</c:v>
                  </c:pt>
                </c:numCache>
              </c:numRef>
            </c:minus>
            <c:spPr>
              <a:noFill/>
              <a:ln w="9525">
                <a:solidFill>
                  <a:schemeClr val="tx1">
                    <a:lumMod val="50000"/>
                    <a:lumOff val="50000"/>
                  </a:schemeClr>
                </a:solidFill>
              </a:ln>
              <a:effectLst/>
            </c:spPr>
          </c:errBars>
          <c:cat>
            <c:strRef>
              <c:f>summary!$A$38:$A$40</c:f>
              <c:strCache>
                <c:ptCount val="3"/>
                <c:pt idx="0">
                  <c:v>1×𝐹₀</c:v>
                </c:pt>
                <c:pt idx="1">
                  <c:v>½×𝐹₀</c:v>
                </c:pt>
                <c:pt idx="2">
                  <c:v>2×𝐹₀</c:v>
                </c:pt>
              </c:strCache>
            </c:strRef>
          </c:cat>
          <c:val>
            <c:numRef>
              <c:f>summary!$D$38:$D$40</c:f>
              <c:numCache>
                <c:formatCode>0.0</c:formatCode>
                <c:ptCount val="3"/>
                <c:pt idx="0">
                  <c:v>4.119791666666667</c:v>
                </c:pt>
                <c:pt idx="1">
                  <c:v>3.265625</c:v>
                </c:pt>
                <c:pt idx="2">
                  <c:v>2.177083333333333</c:v>
                </c:pt>
              </c:numCache>
            </c:numRef>
          </c:val>
          <c:extLst>
            <c:ext xmlns:c16="http://schemas.microsoft.com/office/drawing/2014/chart" uri="{C3380CC4-5D6E-409C-BE32-E72D297353CC}">
              <c16:uniqueId val="{00000002-CA3D-42C0-9B98-72E22BB2D086}"/>
            </c:ext>
          </c:extLst>
        </c:ser>
        <c:ser>
          <c:idx val="3"/>
          <c:order val="3"/>
          <c:tx>
            <c:strRef>
              <c:f>summary!$E$37</c:f>
              <c:strCache>
                <c:ptCount val="1"/>
                <c:pt idx="0">
                  <c:v>PWG_30</c:v>
                </c:pt>
              </c:strCache>
            </c:strRef>
          </c:tx>
          <c:spPr>
            <a:solidFill>
              <a:schemeClr val="accent1">
                <a:lumMod val="20000"/>
                <a:lumOff val="80000"/>
              </a:schemeClr>
            </a:solidFill>
            <a:ln w="9525" cap="flat" cmpd="sng" algn="ctr">
              <a:solidFill>
                <a:schemeClr val="bg1">
                  <a:lumMod val="65000"/>
                </a:schemeClr>
              </a:solidFill>
              <a:round/>
            </a:ln>
            <a:effectLst>
              <a:outerShdw blurRad="40000" dist="20000" dir="5400000" rotWithShape="0">
                <a:srgbClr val="000000">
                  <a:alpha val="38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TW"/>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errBars>
            <c:errBarType val="both"/>
            <c:errValType val="cust"/>
            <c:noEndCap val="0"/>
            <c:plus>
              <c:numRef>
                <c:f>summary!$M$38:$M$40</c:f>
                <c:numCache>
                  <c:formatCode>General</c:formatCode>
                  <c:ptCount val="3"/>
                  <c:pt idx="0">
                    <c:v>0.1177538826128524</c:v>
                  </c:pt>
                  <c:pt idx="1">
                    <c:v>0.1684801515438055</c:v>
                  </c:pt>
                  <c:pt idx="2">
                    <c:v>0.14172373234088159</c:v>
                  </c:pt>
                </c:numCache>
              </c:numRef>
            </c:plus>
            <c:minus>
              <c:numRef>
                <c:f>summary!$M$38:$M$40</c:f>
                <c:numCache>
                  <c:formatCode>General</c:formatCode>
                  <c:ptCount val="3"/>
                  <c:pt idx="0">
                    <c:v>0.1177538826128524</c:v>
                  </c:pt>
                  <c:pt idx="1">
                    <c:v>0.1684801515438055</c:v>
                  </c:pt>
                  <c:pt idx="2">
                    <c:v>0.14172373234088159</c:v>
                  </c:pt>
                </c:numCache>
              </c:numRef>
            </c:minus>
            <c:spPr>
              <a:noFill/>
              <a:ln w="9525">
                <a:solidFill>
                  <a:schemeClr val="tx1">
                    <a:lumMod val="50000"/>
                    <a:lumOff val="50000"/>
                  </a:schemeClr>
                </a:solidFill>
              </a:ln>
              <a:effectLst/>
            </c:spPr>
          </c:errBars>
          <c:cat>
            <c:strRef>
              <c:f>summary!$A$38:$A$40</c:f>
              <c:strCache>
                <c:ptCount val="3"/>
                <c:pt idx="0">
                  <c:v>1×𝐹₀</c:v>
                </c:pt>
                <c:pt idx="1">
                  <c:v>½×𝐹₀</c:v>
                </c:pt>
                <c:pt idx="2">
                  <c:v>2×𝐹₀</c:v>
                </c:pt>
              </c:strCache>
            </c:strRef>
          </c:cat>
          <c:val>
            <c:numRef>
              <c:f>summary!$E$38:$E$40</c:f>
              <c:numCache>
                <c:formatCode>0.0</c:formatCode>
                <c:ptCount val="3"/>
                <c:pt idx="0">
                  <c:v>4.276041666666667</c:v>
                </c:pt>
                <c:pt idx="1">
                  <c:v>2.927083333333333</c:v>
                </c:pt>
                <c:pt idx="2">
                  <c:v>2.463541666666667</c:v>
                </c:pt>
              </c:numCache>
            </c:numRef>
          </c:val>
          <c:extLst>
            <c:ext xmlns:c16="http://schemas.microsoft.com/office/drawing/2014/chart" uri="{C3380CC4-5D6E-409C-BE32-E72D297353CC}">
              <c16:uniqueId val="{00000003-CA3D-42C0-9B98-72E22BB2D086}"/>
            </c:ext>
          </c:extLst>
        </c:ser>
        <c:ser>
          <c:idx val="4"/>
          <c:order val="4"/>
          <c:tx>
            <c:strRef>
              <c:f>summary!$F$37</c:f>
              <c:strCache>
                <c:ptCount val="1"/>
                <c:pt idx="0">
                  <c:v>PWG_20</c:v>
                </c:pt>
              </c:strCache>
            </c:strRef>
          </c:tx>
          <c:spPr>
            <a:solidFill>
              <a:schemeClr val="accent1">
                <a:lumMod val="40000"/>
                <a:lumOff val="60000"/>
              </a:schemeClr>
            </a:solidFill>
            <a:ln w="9525" cap="flat" cmpd="sng" algn="ctr">
              <a:solidFill>
                <a:schemeClr val="bg1">
                  <a:lumMod val="65000"/>
                </a:schemeClr>
              </a:solidFill>
              <a:round/>
            </a:ln>
            <a:effectLst>
              <a:outerShdw blurRad="40000" dist="20000" dir="5400000" rotWithShape="0">
                <a:srgbClr val="000000">
                  <a:alpha val="38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TW"/>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errBars>
            <c:errBarType val="both"/>
            <c:errValType val="cust"/>
            <c:noEndCap val="0"/>
            <c:plus>
              <c:numRef>
                <c:f>summary!$N$38:$N$40</c:f>
                <c:numCache>
                  <c:formatCode>General</c:formatCode>
                  <c:ptCount val="3"/>
                  <c:pt idx="0">
                    <c:v>0.12874948647545181</c:v>
                  </c:pt>
                  <c:pt idx="1">
                    <c:v>0.1457771598354399</c:v>
                  </c:pt>
                  <c:pt idx="2">
                    <c:v>0.1253484253400213</c:v>
                  </c:pt>
                </c:numCache>
              </c:numRef>
            </c:plus>
            <c:minus>
              <c:numRef>
                <c:f>summary!$N$38:$N$40</c:f>
                <c:numCache>
                  <c:formatCode>General</c:formatCode>
                  <c:ptCount val="3"/>
                  <c:pt idx="0">
                    <c:v>0.12874948647545181</c:v>
                  </c:pt>
                  <c:pt idx="1">
                    <c:v>0.1457771598354399</c:v>
                  </c:pt>
                  <c:pt idx="2">
                    <c:v>0.1253484253400213</c:v>
                  </c:pt>
                </c:numCache>
              </c:numRef>
            </c:minus>
            <c:spPr>
              <a:noFill/>
              <a:ln w="9525">
                <a:solidFill>
                  <a:schemeClr val="tx1">
                    <a:lumMod val="50000"/>
                    <a:lumOff val="50000"/>
                  </a:schemeClr>
                </a:solidFill>
              </a:ln>
              <a:effectLst/>
            </c:spPr>
          </c:errBars>
          <c:cat>
            <c:strRef>
              <c:f>summary!$A$38:$A$40</c:f>
              <c:strCache>
                <c:ptCount val="3"/>
                <c:pt idx="0">
                  <c:v>1×𝐹₀</c:v>
                </c:pt>
                <c:pt idx="1">
                  <c:v>½×𝐹₀</c:v>
                </c:pt>
                <c:pt idx="2">
                  <c:v>2×𝐹₀</c:v>
                </c:pt>
              </c:strCache>
            </c:strRef>
          </c:cat>
          <c:val>
            <c:numRef>
              <c:f>summary!$F$38:$F$40</c:f>
              <c:numCache>
                <c:formatCode>0.0</c:formatCode>
                <c:ptCount val="3"/>
                <c:pt idx="0">
                  <c:v>3.786458333333333</c:v>
                </c:pt>
                <c:pt idx="1">
                  <c:v>2.692708333333333</c:v>
                </c:pt>
                <c:pt idx="2">
                  <c:v>2.161458333333333</c:v>
                </c:pt>
              </c:numCache>
            </c:numRef>
          </c:val>
          <c:extLst>
            <c:ext xmlns:c16="http://schemas.microsoft.com/office/drawing/2014/chart" uri="{C3380CC4-5D6E-409C-BE32-E72D297353CC}">
              <c16:uniqueId val="{00000004-CA3D-42C0-9B98-72E22BB2D086}"/>
            </c:ext>
          </c:extLst>
        </c:ser>
        <c:ser>
          <c:idx val="5"/>
          <c:order val="5"/>
          <c:tx>
            <c:strRef>
              <c:f>summary!$G$37</c:f>
              <c:strCache>
                <c:ptCount val="1"/>
                <c:pt idx="0">
                  <c:v>PWG_16</c:v>
                </c:pt>
              </c:strCache>
            </c:strRef>
          </c:tx>
          <c:spPr>
            <a:solidFill>
              <a:schemeClr val="accent1">
                <a:lumMod val="60000"/>
                <a:lumOff val="40000"/>
              </a:schemeClr>
            </a:solidFill>
            <a:ln w="9525" cap="flat" cmpd="sng" algn="ctr">
              <a:solidFill>
                <a:schemeClr val="bg1">
                  <a:lumMod val="65000"/>
                </a:schemeClr>
              </a:solidFill>
              <a:round/>
            </a:ln>
            <a:effectLst>
              <a:outerShdw blurRad="40000" dist="20000" dir="5400000" rotWithShape="0">
                <a:srgbClr val="000000">
                  <a:alpha val="38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TW"/>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errBars>
            <c:errBarType val="both"/>
            <c:errValType val="cust"/>
            <c:noEndCap val="0"/>
            <c:plus>
              <c:numRef>
                <c:f>summary!$O$38:$O$40</c:f>
                <c:numCache>
                  <c:formatCode>General</c:formatCode>
                  <c:ptCount val="3"/>
                  <c:pt idx="0">
                    <c:v>6.749932354998657E-2</c:v>
                  </c:pt>
                  <c:pt idx="1">
                    <c:v>6.7466984669917435E-2</c:v>
                  </c:pt>
                  <c:pt idx="2">
                    <c:v>6.3899442352467292E-2</c:v>
                  </c:pt>
                </c:numCache>
              </c:numRef>
            </c:plus>
            <c:minus>
              <c:numRef>
                <c:f>summary!$O$38:$O$40</c:f>
                <c:numCache>
                  <c:formatCode>General</c:formatCode>
                  <c:ptCount val="3"/>
                  <c:pt idx="0">
                    <c:v>6.749932354998657E-2</c:v>
                  </c:pt>
                  <c:pt idx="1">
                    <c:v>6.7466984669917435E-2</c:v>
                  </c:pt>
                  <c:pt idx="2">
                    <c:v>6.3899442352467292E-2</c:v>
                  </c:pt>
                </c:numCache>
              </c:numRef>
            </c:minus>
            <c:spPr>
              <a:noFill/>
              <a:ln w="9525">
                <a:solidFill>
                  <a:schemeClr val="tx1">
                    <a:lumMod val="50000"/>
                    <a:lumOff val="50000"/>
                  </a:schemeClr>
                </a:solidFill>
              </a:ln>
              <a:effectLst/>
            </c:spPr>
          </c:errBars>
          <c:cat>
            <c:strRef>
              <c:f>summary!$A$38:$A$40</c:f>
              <c:strCache>
                <c:ptCount val="3"/>
                <c:pt idx="0">
                  <c:v>1×𝐹₀</c:v>
                </c:pt>
                <c:pt idx="1">
                  <c:v>½×𝐹₀</c:v>
                </c:pt>
                <c:pt idx="2">
                  <c:v>2×𝐹₀</c:v>
                </c:pt>
              </c:strCache>
            </c:strRef>
          </c:cat>
          <c:val>
            <c:numRef>
              <c:f>summary!$G$38:$G$40</c:f>
              <c:numCache>
                <c:formatCode>0.0</c:formatCode>
                <c:ptCount val="3"/>
                <c:pt idx="0">
                  <c:v>1.244791666666667</c:v>
                </c:pt>
                <c:pt idx="1">
                  <c:v>1.265625</c:v>
                </c:pt>
                <c:pt idx="2">
                  <c:v>1.260416666666667</c:v>
                </c:pt>
              </c:numCache>
            </c:numRef>
          </c:val>
          <c:extLst>
            <c:ext xmlns:c16="http://schemas.microsoft.com/office/drawing/2014/chart" uri="{C3380CC4-5D6E-409C-BE32-E72D297353CC}">
              <c16:uniqueId val="{00000005-CA3D-42C0-9B98-72E22BB2D086}"/>
            </c:ext>
          </c:extLst>
        </c:ser>
        <c:ser>
          <c:idx val="6"/>
          <c:order val="6"/>
          <c:tx>
            <c:strRef>
              <c:f>summary!$H$37</c:f>
              <c:strCache>
                <c:ptCount val="1"/>
                <c:pt idx="0">
                  <c:v>QPPWG_20</c:v>
                </c:pt>
              </c:strCache>
            </c:strRef>
          </c:tx>
          <c:spPr>
            <a:solidFill>
              <a:schemeClr val="accent6">
                <a:lumMod val="20000"/>
                <a:lumOff val="80000"/>
              </a:schemeClr>
            </a:solidFill>
            <a:ln w="9525" cap="flat" cmpd="sng" algn="ctr">
              <a:solidFill>
                <a:schemeClr val="bg1">
                  <a:lumMod val="65000"/>
                </a:schemeClr>
              </a:solidFill>
              <a:round/>
            </a:ln>
            <a:effectLst>
              <a:outerShdw blurRad="40000" dist="20000" dir="5400000" rotWithShape="0">
                <a:srgbClr val="000000">
                  <a:alpha val="38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TW"/>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errBars>
            <c:errBarType val="both"/>
            <c:errValType val="cust"/>
            <c:noEndCap val="0"/>
            <c:plus>
              <c:numRef>
                <c:f>summary!$P$38:$P$40</c:f>
                <c:numCache>
                  <c:formatCode>General</c:formatCode>
                  <c:ptCount val="3"/>
                  <c:pt idx="0">
                    <c:v>0.12607752941713521</c:v>
                  </c:pt>
                  <c:pt idx="1">
                    <c:v>0.14509629187541781</c:v>
                  </c:pt>
                  <c:pt idx="2">
                    <c:v>0.13456755056907829</c:v>
                  </c:pt>
                </c:numCache>
              </c:numRef>
            </c:plus>
            <c:minus>
              <c:numRef>
                <c:f>summary!$P$38:$P$40</c:f>
                <c:numCache>
                  <c:formatCode>General</c:formatCode>
                  <c:ptCount val="3"/>
                  <c:pt idx="0">
                    <c:v>0.12607752941713521</c:v>
                  </c:pt>
                  <c:pt idx="1">
                    <c:v>0.14509629187541781</c:v>
                  </c:pt>
                  <c:pt idx="2">
                    <c:v>0.13456755056907829</c:v>
                  </c:pt>
                </c:numCache>
              </c:numRef>
            </c:minus>
            <c:spPr>
              <a:noFill/>
              <a:ln w="9525">
                <a:solidFill>
                  <a:schemeClr val="tx1">
                    <a:lumMod val="50000"/>
                    <a:lumOff val="50000"/>
                  </a:schemeClr>
                </a:solidFill>
              </a:ln>
              <a:effectLst/>
            </c:spPr>
          </c:errBars>
          <c:cat>
            <c:strRef>
              <c:f>summary!$A$38:$A$40</c:f>
              <c:strCache>
                <c:ptCount val="3"/>
                <c:pt idx="0">
                  <c:v>1×𝐹₀</c:v>
                </c:pt>
                <c:pt idx="1">
                  <c:v>½×𝐹₀</c:v>
                </c:pt>
                <c:pt idx="2">
                  <c:v>2×𝐹₀</c:v>
                </c:pt>
              </c:strCache>
            </c:strRef>
          </c:cat>
          <c:val>
            <c:numRef>
              <c:f>summary!$H$38:$H$40</c:f>
              <c:numCache>
                <c:formatCode>0.0</c:formatCode>
                <c:ptCount val="3"/>
                <c:pt idx="0">
                  <c:v>4.130208333333333</c:v>
                </c:pt>
                <c:pt idx="1">
                  <c:v>3.239583333333333</c:v>
                </c:pt>
                <c:pt idx="2">
                  <c:v>2.692708333333333</c:v>
                </c:pt>
              </c:numCache>
            </c:numRef>
          </c:val>
          <c:extLst>
            <c:ext xmlns:c16="http://schemas.microsoft.com/office/drawing/2014/chart" uri="{C3380CC4-5D6E-409C-BE32-E72D297353CC}">
              <c16:uniqueId val="{00000006-CA3D-42C0-9B98-72E22BB2D086}"/>
            </c:ext>
          </c:extLst>
        </c:ser>
        <c:ser>
          <c:idx val="7"/>
          <c:order val="7"/>
          <c:tx>
            <c:strRef>
              <c:f>summary!$I$37</c:f>
              <c:strCache>
                <c:ptCount val="1"/>
                <c:pt idx="0">
                  <c:v>QPPWG_16</c:v>
                </c:pt>
              </c:strCache>
            </c:strRef>
          </c:tx>
          <c:spPr>
            <a:solidFill>
              <a:schemeClr val="accent6">
                <a:lumMod val="40000"/>
                <a:lumOff val="60000"/>
              </a:schemeClr>
            </a:solidFill>
            <a:ln w="9525" cap="flat" cmpd="sng" algn="ctr">
              <a:solidFill>
                <a:schemeClr val="bg1">
                  <a:lumMod val="65000"/>
                </a:schemeClr>
              </a:solidFill>
              <a:round/>
            </a:ln>
            <a:effectLst>
              <a:outerShdw blurRad="40000" dist="20000" dir="5400000" rotWithShape="0">
                <a:srgbClr val="000000">
                  <a:alpha val="38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TW"/>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errBars>
            <c:errBarType val="both"/>
            <c:errValType val="cust"/>
            <c:noEndCap val="0"/>
            <c:plus>
              <c:numRef>
                <c:f>summary!$Q$38:$Q$40</c:f>
                <c:numCache>
                  <c:formatCode>General</c:formatCode>
                  <c:ptCount val="3"/>
                  <c:pt idx="0">
                    <c:v>0.11652428656541169</c:v>
                  </c:pt>
                  <c:pt idx="1">
                    <c:v>0.14462173816362181</c:v>
                  </c:pt>
                  <c:pt idx="2">
                    <c:v>0.11281312337167709</c:v>
                  </c:pt>
                </c:numCache>
              </c:numRef>
            </c:plus>
            <c:minus>
              <c:numRef>
                <c:f>summary!$Q$38:$Q$40</c:f>
                <c:numCache>
                  <c:formatCode>General</c:formatCode>
                  <c:ptCount val="3"/>
                  <c:pt idx="0">
                    <c:v>0.11652428656541169</c:v>
                  </c:pt>
                  <c:pt idx="1">
                    <c:v>0.14462173816362181</c:v>
                  </c:pt>
                  <c:pt idx="2">
                    <c:v>0.11281312337167709</c:v>
                  </c:pt>
                </c:numCache>
              </c:numRef>
            </c:minus>
            <c:spPr>
              <a:noFill/>
              <a:ln w="9525">
                <a:solidFill>
                  <a:schemeClr val="tx1">
                    <a:lumMod val="50000"/>
                    <a:lumOff val="50000"/>
                  </a:schemeClr>
                </a:solidFill>
              </a:ln>
              <a:effectLst/>
            </c:spPr>
          </c:errBars>
          <c:cat>
            <c:strRef>
              <c:f>summary!$A$38:$A$40</c:f>
              <c:strCache>
                <c:ptCount val="3"/>
                <c:pt idx="0">
                  <c:v>1×𝐹₀</c:v>
                </c:pt>
                <c:pt idx="1">
                  <c:v>½×𝐹₀</c:v>
                </c:pt>
                <c:pt idx="2">
                  <c:v>2×𝐹₀</c:v>
                </c:pt>
              </c:strCache>
            </c:strRef>
          </c:cat>
          <c:val>
            <c:numRef>
              <c:f>summary!$I$38:$I$40</c:f>
              <c:numCache>
                <c:formatCode>0.0</c:formatCode>
                <c:ptCount val="3"/>
                <c:pt idx="0">
                  <c:v>3.317708333333333</c:v>
                </c:pt>
                <c:pt idx="1">
                  <c:v>2.458333333333333</c:v>
                </c:pt>
                <c:pt idx="2">
                  <c:v>2.244791666666667</c:v>
                </c:pt>
              </c:numCache>
            </c:numRef>
          </c:val>
          <c:extLst>
            <c:ext xmlns:c16="http://schemas.microsoft.com/office/drawing/2014/chart" uri="{C3380CC4-5D6E-409C-BE32-E72D297353CC}">
              <c16:uniqueId val="{00000007-CA3D-42C0-9B98-72E22BB2D086}"/>
            </c:ext>
          </c:extLst>
        </c:ser>
        <c:dLbls>
          <c:dLblPos val="inBase"/>
          <c:showLegendKey val="0"/>
          <c:showVal val="1"/>
          <c:showCatName val="0"/>
          <c:showSerName val="0"/>
          <c:showPercent val="0"/>
          <c:showBubbleSize val="0"/>
        </c:dLbls>
        <c:gapWidth val="100"/>
        <c:overlap val="-24"/>
        <c:axId val="1123065727"/>
        <c:axId val="1123066143"/>
      </c:barChart>
      <c:catAx>
        <c:axId val="112306572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zh-TW"/>
          </a:p>
        </c:txPr>
        <c:crossAx val="1123066143"/>
        <c:crosses val="autoZero"/>
        <c:auto val="1"/>
        <c:lblAlgn val="ctr"/>
        <c:lblOffset val="100"/>
        <c:noMultiLvlLbl val="0"/>
      </c:catAx>
      <c:valAx>
        <c:axId val="1123066143"/>
        <c:scaling>
          <c:orientation val="minMax"/>
          <c:max val="5"/>
          <c:min val="1"/>
        </c:scaling>
        <c:delete val="0"/>
        <c:axPos val="l"/>
        <c:majorGridlines>
          <c:spPr>
            <a:ln w="9525" cap="flat" cmpd="sng" algn="ctr">
              <a:solidFill>
                <a:schemeClr val="tx1">
                  <a:lumMod val="15000"/>
                  <a:lumOff val="85000"/>
                </a:schemeClr>
              </a:solidFill>
              <a:round/>
            </a:ln>
            <a:effectLst/>
          </c:spPr>
        </c:majorGridlines>
        <c:minorGridlines>
          <c:spPr>
            <a:ln>
              <a:solidFill>
                <a:schemeClr val="tx1">
                  <a:lumMod val="5000"/>
                  <a:lumOff val="95000"/>
                </a:schemeClr>
              </a:solidFill>
            </a:ln>
            <a:effectLst/>
          </c:spPr>
        </c:minorGridlines>
        <c:title>
          <c:tx>
            <c:rich>
              <a:bodyPr rot="-5400000" spcFirstLastPara="1" vertOverflow="ellipsis" vert="horz" wrap="square" anchor="ctr" anchorCtr="1"/>
              <a:lstStyle/>
              <a:p>
                <a:pPr>
                  <a:defRPr sz="1400" b="0" i="0" u="none" strike="noStrike" kern="1200" cap="all"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r>
                  <a:rPr lang="en-US" altLang="zh-TW" sz="1400" cap="small" baseline="0">
                    <a:latin typeface="Times New Roman" panose="02020603050405020304" pitchFamily="18" charset="0"/>
                    <a:cs typeface="Times New Roman" panose="02020603050405020304" pitchFamily="18" charset="0"/>
                  </a:rPr>
                  <a:t>Mean Opinion Score</a:t>
                </a:r>
                <a:endParaRPr lang="zh-TW" altLang="en-US" sz="1400" cap="small" baseline="0">
                  <a:latin typeface="Times New Roman" panose="02020603050405020304" pitchFamily="18" charset="0"/>
                  <a:cs typeface="Times New Roman" panose="02020603050405020304" pitchFamily="18" charset="0"/>
                </a:endParaRPr>
              </a:p>
            </c:rich>
          </c:tx>
          <c:layout>
            <c:manualLayout>
              <c:xMode val="edge"/>
              <c:yMode val="edge"/>
              <c:x val="1.6633586032074127E-2"/>
              <c:y val="3.5393700787401575E-2"/>
            </c:manualLayout>
          </c:layout>
          <c:overlay val="0"/>
          <c:spPr>
            <a:noFill/>
            <a:ln>
              <a:noFill/>
            </a:ln>
            <a:effectLst/>
          </c:spPr>
          <c:txPr>
            <a:bodyPr rot="-5400000" spcFirstLastPara="1" vertOverflow="ellipsis" vert="horz" wrap="square" anchor="ctr" anchorCtr="1"/>
            <a:lstStyle/>
            <a:p>
              <a:pPr>
                <a:defRPr sz="1400" b="0" i="0" u="none" strike="noStrike" kern="1200" cap="all"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zh-TW"/>
            </a:p>
          </c:txPr>
        </c:title>
        <c:numFmt formatCode="0" sourceLinked="0"/>
        <c:majorTickMark val="in"/>
        <c:minorTickMark val="in"/>
        <c:tickLblPos val="nextTo"/>
        <c:spPr>
          <a:noFill/>
          <a:ln>
            <a:solidFill>
              <a:schemeClr val="bg1">
                <a:lumMod val="75000"/>
              </a:schemeClr>
            </a:solid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zh-TW"/>
          </a:p>
        </c:txPr>
        <c:crossAx val="1123065727"/>
        <c:crosses val="autoZero"/>
        <c:crossBetween val="between"/>
        <c:majorUnit val="1"/>
        <c:minorUnit val="0.5"/>
      </c:valAx>
      <c:spPr>
        <a:noFill/>
        <a:ln>
          <a:solidFill>
            <a:schemeClr val="bg1">
              <a:lumMod val="85000"/>
            </a:schemeClr>
          </a:solid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zh-TW"/>
        </a:p>
      </c:txPr>
    </c:legend>
    <c:plotVisOnly val="1"/>
    <c:dispBlanksAs val="gap"/>
    <c:showDLblsOverMax val="0"/>
  </c:chart>
  <c:spPr>
    <a:solidFill>
      <a:schemeClr val="bg1"/>
    </a:solidFill>
    <a:ln w="9525" cap="flat" cmpd="sng" algn="ctr">
      <a:noFill/>
      <a:round/>
    </a:ln>
    <a:effectLst/>
  </c:spPr>
  <c:txPr>
    <a:bodyPr/>
    <a:lstStyle/>
    <a:p>
      <a:pPr>
        <a:defRPr/>
      </a:pPr>
      <a:endParaRPr lang="zh-TW"/>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demo!$B$2</c:f>
              <c:strCache>
                <c:ptCount val="1"/>
                <c:pt idx="0">
                  <c:v>PWG_30</c:v>
                </c:pt>
              </c:strCache>
            </c:strRef>
          </c:tx>
          <c:spPr>
            <a:solidFill>
              <a:schemeClr val="accent1">
                <a:lumMod val="20000"/>
                <a:lumOff val="80000"/>
              </a:schemeClr>
            </a:solidFill>
            <a:ln w="9525" cap="flat" cmpd="sng" algn="ctr">
              <a:solidFill>
                <a:schemeClr val="bg1">
                  <a:lumMod val="65000"/>
                </a:schemeClr>
              </a:solidFill>
              <a:round/>
            </a:ln>
            <a:effectLst>
              <a:outerShdw blurRad="40000" dist="20000" dir="5400000" rotWithShape="0">
                <a:srgbClr val="000000">
                  <a:alpha val="38000"/>
                </a:srgbClr>
              </a:outerShdw>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zh-TW"/>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errBars>
            <c:errBarType val="both"/>
            <c:errValType val="cust"/>
            <c:noEndCap val="0"/>
            <c:plus>
              <c:numRef>
                <c:f>demo!$F$3:$F$4</c:f>
                <c:numCache>
                  <c:formatCode>General</c:formatCode>
                  <c:ptCount val="2"/>
                  <c:pt idx="0">
                    <c:v>8.1665166022502262</c:v>
                  </c:pt>
                  <c:pt idx="1">
                    <c:v>5.8641332782024129</c:v>
                  </c:pt>
                </c:numCache>
              </c:numRef>
            </c:plus>
            <c:minus>
              <c:numRef>
                <c:f>demo!$F$3:$F$4</c:f>
                <c:numCache>
                  <c:formatCode>General</c:formatCode>
                  <c:ptCount val="2"/>
                  <c:pt idx="0">
                    <c:v>8.1665166022502262</c:v>
                  </c:pt>
                  <c:pt idx="1">
                    <c:v>5.8641332782024129</c:v>
                  </c:pt>
                </c:numCache>
              </c:numRef>
            </c:minus>
            <c:spPr>
              <a:noFill/>
              <a:ln w="9525">
                <a:solidFill>
                  <a:schemeClr val="tx1">
                    <a:lumMod val="50000"/>
                    <a:lumOff val="50000"/>
                  </a:schemeClr>
                </a:solidFill>
              </a:ln>
              <a:effectLst/>
            </c:spPr>
          </c:errBars>
          <c:cat>
            <c:strRef>
              <c:f>demo!$A$3:$A$4</c:f>
              <c:strCache>
                <c:ptCount val="2"/>
                <c:pt idx="0">
                  <c:v>½×𝐹₀</c:v>
                </c:pt>
                <c:pt idx="1">
                  <c:v>2×𝐹₀</c:v>
                </c:pt>
              </c:strCache>
            </c:strRef>
          </c:cat>
          <c:val>
            <c:numRef>
              <c:f>demo!$B$3:$B$4</c:f>
              <c:numCache>
                <c:formatCode>0.0</c:formatCode>
                <c:ptCount val="2"/>
                <c:pt idx="0">
                  <c:v>27.083333333333343</c:v>
                </c:pt>
                <c:pt idx="1">
                  <c:v>20.3125</c:v>
                </c:pt>
              </c:numCache>
            </c:numRef>
          </c:val>
          <c:extLst>
            <c:ext xmlns:c16="http://schemas.microsoft.com/office/drawing/2014/chart" uri="{C3380CC4-5D6E-409C-BE32-E72D297353CC}">
              <c16:uniqueId val="{00000000-6718-4DA1-957B-B5182B78B5C7}"/>
            </c:ext>
          </c:extLst>
        </c:ser>
        <c:ser>
          <c:idx val="1"/>
          <c:order val="1"/>
          <c:tx>
            <c:strRef>
              <c:f>demo!$C$2</c:f>
              <c:strCache>
                <c:ptCount val="1"/>
                <c:pt idx="0">
                  <c:v>QPPWG_20</c:v>
                </c:pt>
              </c:strCache>
            </c:strRef>
          </c:tx>
          <c:spPr>
            <a:solidFill>
              <a:schemeClr val="accent6">
                <a:lumMod val="20000"/>
                <a:lumOff val="80000"/>
              </a:schemeClr>
            </a:solidFill>
            <a:ln w="9525" cap="flat" cmpd="sng" algn="ctr">
              <a:solidFill>
                <a:schemeClr val="bg1">
                  <a:lumMod val="65000"/>
                </a:schemeClr>
              </a:solidFill>
              <a:round/>
            </a:ln>
            <a:effectLst>
              <a:outerShdw blurRad="40000" dist="20000" dir="5400000" rotWithShape="0">
                <a:srgbClr val="000000">
                  <a:alpha val="38000"/>
                </a:srgbClr>
              </a:outerShdw>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zh-TW"/>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errBars>
            <c:errBarType val="both"/>
            <c:errValType val="cust"/>
            <c:noEndCap val="0"/>
            <c:plus>
              <c:numRef>
                <c:f>demo!$F$3:$F$4</c:f>
                <c:numCache>
                  <c:formatCode>General</c:formatCode>
                  <c:ptCount val="2"/>
                  <c:pt idx="0">
                    <c:v>8.1665166022502262</c:v>
                  </c:pt>
                  <c:pt idx="1">
                    <c:v>5.8641332782024129</c:v>
                  </c:pt>
                </c:numCache>
              </c:numRef>
            </c:plus>
            <c:minus>
              <c:numRef>
                <c:f>demo!$F$3:$F$4</c:f>
                <c:numCache>
                  <c:formatCode>General</c:formatCode>
                  <c:ptCount val="2"/>
                  <c:pt idx="0">
                    <c:v>8.1665166022502262</c:v>
                  </c:pt>
                  <c:pt idx="1">
                    <c:v>5.8641332782024129</c:v>
                  </c:pt>
                </c:numCache>
              </c:numRef>
            </c:minus>
            <c:spPr>
              <a:noFill/>
              <a:ln w="9525">
                <a:solidFill>
                  <a:schemeClr val="tx1">
                    <a:lumMod val="50000"/>
                    <a:lumOff val="50000"/>
                  </a:schemeClr>
                </a:solidFill>
              </a:ln>
              <a:effectLst/>
            </c:spPr>
          </c:errBars>
          <c:cat>
            <c:strRef>
              <c:f>demo!$A$3:$A$4</c:f>
              <c:strCache>
                <c:ptCount val="2"/>
                <c:pt idx="0">
                  <c:v>½×𝐹₀</c:v>
                </c:pt>
                <c:pt idx="1">
                  <c:v>2×𝐹₀</c:v>
                </c:pt>
              </c:strCache>
            </c:strRef>
          </c:cat>
          <c:val>
            <c:numRef>
              <c:f>demo!$C$3:$C$4</c:f>
              <c:numCache>
                <c:formatCode>0.0</c:formatCode>
                <c:ptCount val="2"/>
                <c:pt idx="0">
                  <c:v>72.916666666666657</c:v>
                </c:pt>
                <c:pt idx="1">
                  <c:v>79.6875</c:v>
                </c:pt>
              </c:numCache>
            </c:numRef>
          </c:val>
          <c:extLst>
            <c:ext xmlns:c16="http://schemas.microsoft.com/office/drawing/2014/chart" uri="{C3380CC4-5D6E-409C-BE32-E72D297353CC}">
              <c16:uniqueId val="{00000001-6718-4DA1-957B-B5182B78B5C7}"/>
            </c:ext>
          </c:extLst>
        </c:ser>
        <c:ser>
          <c:idx val="2"/>
          <c:order val="2"/>
          <c:tx>
            <c:strRef>
              <c:f>demo!$D$2</c:f>
              <c:strCache>
                <c:ptCount val="1"/>
                <c:pt idx="0">
                  <c:v>QPNet</c:v>
                </c:pt>
              </c:strCache>
            </c:strRef>
          </c:tx>
          <c:spPr>
            <a:solidFill>
              <a:schemeClr val="accent2">
                <a:lumMod val="40000"/>
                <a:lumOff val="60000"/>
              </a:schemeClr>
            </a:solidFill>
            <a:ln w="9525" cap="flat" cmpd="sng" algn="ctr">
              <a:solidFill>
                <a:schemeClr val="bg1">
                  <a:lumMod val="65000"/>
                </a:schemeClr>
              </a:solidFill>
              <a:round/>
            </a:ln>
            <a:effectLst>
              <a:outerShdw blurRad="40000" dist="20000" dir="5400000" rotWithShape="0">
                <a:srgbClr val="000000">
                  <a:alpha val="38000"/>
                </a:srgbClr>
              </a:outerShdw>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zh-TW"/>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errBars>
            <c:errBarType val="both"/>
            <c:errValType val="cust"/>
            <c:noEndCap val="0"/>
            <c:plus>
              <c:numRef>
                <c:f>demo!$G$3:$G$4</c:f>
                <c:numCache>
                  <c:formatCode>General</c:formatCode>
                  <c:ptCount val="2"/>
                  <c:pt idx="0">
                    <c:v>7.8831980848914167</c:v>
                  </c:pt>
                  <c:pt idx="1">
                    <c:v>7.3030574516995665</c:v>
                  </c:pt>
                </c:numCache>
              </c:numRef>
            </c:plus>
            <c:minus>
              <c:numRef>
                <c:f>demo!$G$3:$G$4</c:f>
                <c:numCache>
                  <c:formatCode>General</c:formatCode>
                  <c:ptCount val="2"/>
                  <c:pt idx="0">
                    <c:v>7.8831980848914167</c:v>
                  </c:pt>
                  <c:pt idx="1">
                    <c:v>7.3030574516995665</c:v>
                  </c:pt>
                </c:numCache>
              </c:numRef>
            </c:minus>
            <c:spPr>
              <a:noFill/>
              <a:ln w="9525">
                <a:solidFill>
                  <a:schemeClr val="tx1">
                    <a:lumMod val="50000"/>
                    <a:lumOff val="50000"/>
                  </a:schemeClr>
                </a:solidFill>
              </a:ln>
              <a:effectLst/>
            </c:spPr>
          </c:errBars>
          <c:cat>
            <c:strRef>
              <c:f>demo!$A$3:$A$4</c:f>
              <c:strCache>
                <c:ptCount val="2"/>
                <c:pt idx="0">
                  <c:v>½×𝐹₀</c:v>
                </c:pt>
                <c:pt idx="1">
                  <c:v>2×𝐹₀</c:v>
                </c:pt>
              </c:strCache>
            </c:strRef>
          </c:cat>
          <c:val>
            <c:numRef>
              <c:f>demo!$D$3:$D$4</c:f>
              <c:numCache>
                <c:formatCode>0.0</c:formatCode>
                <c:ptCount val="2"/>
                <c:pt idx="0">
                  <c:v>35.416666666666657</c:v>
                </c:pt>
                <c:pt idx="1">
                  <c:v>11.979166666666657</c:v>
                </c:pt>
              </c:numCache>
            </c:numRef>
          </c:val>
          <c:extLst>
            <c:ext xmlns:c16="http://schemas.microsoft.com/office/drawing/2014/chart" uri="{C3380CC4-5D6E-409C-BE32-E72D297353CC}">
              <c16:uniqueId val="{00000002-6718-4DA1-957B-B5182B78B5C7}"/>
            </c:ext>
          </c:extLst>
        </c:ser>
        <c:ser>
          <c:idx val="3"/>
          <c:order val="3"/>
          <c:tx>
            <c:strRef>
              <c:f>demo!$E$2</c:f>
              <c:strCache>
                <c:ptCount val="1"/>
                <c:pt idx="0">
                  <c:v>QPPWG_20</c:v>
                </c:pt>
              </c:strCache>
            </c:strRef>
          </c:tx>
          <c:spPr>
            <a:solidFill>
              <a:schemeClr val="accent6">
                <a:lumMod val="20000"/>
                <a:lumOff val="80000"/>
              </a:schemeClr>
            </a:solidFill>
            <a:ln w="9525" cap="flat" cmpd="sng" algn="ctr">
              <a:solidFill>
                <a:schemeClr val="bg1">
                  <a:lumMod val="65000"/>
                </a:schemeClr>
              </a:solidFill>
              <a:round/>
            </a:ln>
            <a:effectLst>
              <a:outerShdw blurRad="40000" dist="20000" dir="5400000" rotWithShape="0">
                <a:srgbClr val="000000">
                  <a:alpha val="38000"/>
                </a:srgbClr>
              </a:outerShdw>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zh-TW"/>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errBars>
            <c:errBarType val="both"/>
            <c:errValType val="cust"/>
            <c:noEndCap val="0"/>
            <c:plus>
              <c:numRef>
                <c:f>demo!$G$3:$G$4</c:f>
                <c:numCache>
                  <c:formatCode>General</c:formatCode>
                  <c:ptCount val="2"/>
                  <c:pt idx="0">
                    <c:v>7.8831980848914167</c:v>
                  </c:pt>
                  <c:pt idx="1">
                    <c:v>7.3030574516995665</c:v>
                  </c:pt>
                </c:numCache>
              </c:numRef>
            </c:plus>
            <c:minus>
              <c:numRef>
                <c:f>demo!$G$3:$G$4</c:f>
                <c:numCache>
                  <c:formatCode>General</c:formatCode>
                  <c:ptCount val="2"/>
                  <c:pt idx="0">
                    <c:v>7.8831980848914167</c:v>
                  </c:pt>
                  <c:pt idx="1">
                    <c:v>7.3030574516995665</c:v>
                  </c:pt>
                </c:numCache>
              </c:numRef>
            </c:minus>
            <c:spPr>
              <a:noFill/>
              <a:ln w="9525">
                <a:solidFill>
                  <a:schemeClr val="tx1">
                    <a:lumMod val="50000"/>
                    <a:lumOff val="50000"/>
                  </a:schemeClr>
                </a:solidFill>
              </a:ln>
              <a:effectLst/>
            </c:spPr>
          </c:errBars>
          <c:cat>
            <c:strRef>
              <c:f>demo!$A$3:$A$4</c:f>
              <c:strCache>
                <c:ptCount val="2"/>
                <c:pt idx="0">
                  <c:v>½×𝐹₀</c:v>
                </c:pt>
                <c:pt idx="1">
                  <c:v>2×𝐹₀</c:v>
                </c:pt>
              </c:strCache>
            </c:strRef>
          </c:cat>
          <c:val>
            <c:numRef>
              <c:f>demo!$E$3:$E$4</c:f>
              <c:numCache>
                <c:formatCode>0.0</c:formatCode>
                <c:ptCount val="2"/>
                <c:pt idx="0">
                  <c:v>64.583333333333343</c:v>
                </c:pt>
                <c:pt idx="1">
                  <c:v>88.020833333333343</c:v>
                </c:pt>
              </c:numCache>
            </c:numRef>
          </c:val>
          <c:extLst>
            <c:ext xmlns:c16="http://schemas.microsoft.com/office/drawing/2014/chart" uri="{C3380CC4-5D6E-409C-BE32-E72D297353CC}">
              <c16:uniqueId val="{00000003-6718-4DA1-957B-B5182B78B5C7}"/>
            </c:ext>
          </c:extLst>
        </c:ser>
        <c:dLbls>
          <c:dLblPos val="inBase"/>
          <c:showLegendKey val="0"/>
          <c:showVal val="1"/>
          <c:showCatName val="0"/>
          <c:showSerName val="0"/>
          <c:showPercent val="0"/>
          <c:showBubbleSize val="0"/>
        </c:dLbls>
        <c:gapWidth val="100"/>
        <c:overlap val="-24"/>
        <c:axId val="1270493679"/>
        <c:axId val="1270484527"/>
      </c:barChart>
      <c:catAx>
        <c:axId val="1270493679"/>
        <c:scaling>
          <c:orientation val="minMax"/>
        </c:scaling>
        <c:delete val="0"/>
        <c:axPos val="b"/>
        <c:majorGridlines>
          <c:spPr>
            <a:ln w="9525" cap="flat" cmpd="sng" algn="ctr">
              <a:solidFill>
                <a:schemeClr val="tx1">
                  <a:lumMod val="15000"/>
                  <a:lumOff val="85000"/>
                </a:schemeClr>
              </a:solidFill>
              <a:round/>
            </a:ln>
            <a:effectLst/>
          </c:spPr>
        </c:majorGridlines>
        <c:minorGridlines>
          <c:spPr>
            <a:ln>
              <a:solidFill>
                <a:schemeClr val="bg1">
                  <a:lumMod val="75000"/>
                </a:schemeClr>
              </a:solidFill>
            </a:ln>
            <a:effectLst/>
          </c:spPr>
        </c:min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zh-TW"/>
          </a:p>
        </c:txPr>
        <c:crossAx val="1270484527"/>
        <c:crosses val="autoZero"/>
        <c:auto val="1"/>
        <c:lblAlgn val="ctr"/>
        <c:lblOffset val="100"/>
        <c:noMultiLvlLbl val="0"/>
      </c:catAx>
      <c:valAx>
        <c:axId val="1270484527"/>
        <c:scaling>
          <c:orientation val="minMax"/>
          <c:max val="100"/>
        </c:scaling>
        <c:delete val="0"/>
        <c:axPos val="l"/>
        <c:majorGridlines>
          <c:spPr>
            <a:ln w="9525" cap="flat" cmpd="sng" algn="ctr">
              <a:solidFill>
                <a:schemeClr val="tx1">
                  <a:lumMod val="15000"/>
                  <a:lumOff val="85000"/>
                </a:schemeClr>
              </a:solidFill>
              <a:round/>
            </a:ln>
            <a:effectLst/>
          </c:spPr>
        </c:majorGridlines>
        <c:minorGridlines>
          <c:spPr>
            <a:ln>
              <a:solidFill>
                <a:schemeClr val="tx1">
                  <a:lumMod val="5000"/>
                  <a:lumOff val="95000"/>
                </a:schemeClr>
              </a:solidFill>
            </a:ln>
            <a:effectLst/>
          </c:spPr>
        </c:minorGridlines>
        <c:title>
          <c:tx>
            <c:rich>
              <a:bodyPr rot="-5400000" spcFirstLastPara="1" vertOverflow="ellipsis" vert="horz" wrap="square" anchor="ctr" anchorCtr="1"/>
              <a:lstStyle/>
              <a:p>
                <a:pPr>
                  <a:defRPr sz="1400" b="0" i="0" u="none" strike="noStrike" kern="1200" cap="all"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r>
                  <a:rPr lang="en-US" altLang="zh-TW" sz="1400" cap="small" baseline="0"/>
                  <a:t>Preference Score</a:t>
                </a:r>
                <a:r>
                  <a:rPr lang="en-US" altLang="zh-TW" sz="1400"/>
                  <a:t>(%)</a:t>
                </a:r>
                <a:endParaRPr lang="zh-TW" altLang="en-US" sz="1400"/>
              </a:p>
            </c:rich>
          </c:tx>
          <c:layout>
            <c:manualLayout>
              <c:xMode val="edge"/>
              <c:yMode val="edge"/>
              <c:x val="3.5947637502378935E-2"/>
              <c:y val="0.14305615394365609"/>
            </c:manualLayout>
          </c:layout>
          <c:overlay val="0"/>
          <c:spPr>
            <a:noFill/>
            <a:ln>
              <a:noFill/>
            </a:ln>
            <a:effectLst/>
          </c:spPr>
          <c:txPr>
            <a:bodyPr rot="-5400000" spcFirstLastPara="1" vertOverflow="ellipsis" vert="horz" wrap="square" anchor="ctr" anchorCtr="1"/>
            <a:lstStyle/>
            <a:p>
              <a:pPr>
                <a:defRPr sz="1400" b="0" i="0" u="none" strike="noStrike" kern="1200" cap="all"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zh-TW"/>
            </a:p>
          </c:txPr>
        </c:title>
        <c:numFmt formatCode="0" sourceLinked="0"/>
        <c:majorTickMark val="in"/>
        <c:minorTickMark val="in"/>
        <c:tickLblPos val="nextTo"/>
        <c:spPr>
          <a:noFill/>
          <a:ln>
            <a:solidFill>
              <a:schemeClr val="bg1">
                <a:lumMod val="65000"/>
              </a:schemeClr>
            </a:solid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zh-TW"/>
          </a:p>
        </c:txPr>
        <c:crossAx val="1270493679"/>
        <c:crosses val="autoZero"/>
        <c:crossBetween val="between"/>
        <c:majorUnit val="20"/>
        <c:minorUnit val="10"/>
      </c:valAx>
      <c:spPr>
        <a:noFill/>
        <a:ln>
          <a:solidFill>
            <a:schemeClr val="bg1">
              <a:lumMod val="65000"/>
            </a:schemeClr>
          </a:solidFill>
        </a:ln>
        <a:effectLst/>
      </c:spPr>
    </c:plotArea>
    <c:legend>
      <c:legendPos val="b"/>
      <c:legendEntry>
        <c:idx val="3"/>
        <c:delete val="1"/>
      </c:legendEntry>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zh-TW"/>
        </a:p>
      </c:txPr>
    </c:legend>
    <c:plotVisOnly val="1"/>
    <c:dispBlanksAs val="gap"/>
    <c:showDLblsOverMax val="0"/>
  </c:chart>
  <c:spPr>
    <a:solidFill>
      <a:schemeClr val="bg1"/>
    </a:solidFill>
    <a:ln w="9525" cap="flat" cmpd="sng" algn="ctr">
      <a:noFill/>
      <a:round/>
    </a:ln>
    <a:effectLst/>
  </c:spPr>
  <c:txPr>
    <a:bodyPr/>
    <a:lstStyle/>
    <a:p>
      <a:pPr>
        <a:defRPr sz="800">
          <a:latin typeface="Times New Roman" panose="02020603050405020304" pitchFamily="18" charset="0"/>
          <a:cs typeface="Times New Roman" panose="02020603050405020304" pitchFamily="18" charset="0"/>
        </a:defRPr>
      </a:pPr>
      <a:endParaRPr lang="zh-TW"/>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B6EC0B-79DB-4260-AA9A-1FB60E7E2553}" type="datetimeFigureOut">
              <a:rPr lang="zh-TW" altLang="en-US" smtClean="0"/>
              <a:t>2021/10/21</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D2A9E9-3003-4715-8739-D341CA3E516B}" type="slidenum">
              <a:rPr lang="zh-TW" altLang="en-US" smtClean="0"/>
              <a:t>‹#›</a:t>
            </a:fld>
            <a:endParaRPr lang="zh-TW" altLang="en-US"/>
          </a:p>
        </p:txBody>
      </p:sp>
    </p:spTree>
    <p:extLst>
      <p:ext uri="{BB962C8B-B14F-4D97-AF65-F5344CB8AC3E}">
        <p14:creationId xmlns:p14="http://schemas.microsoft.com/office/powerpoint/2010/main" val="440461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[opening]</a:t>
            </a:r>
          </a:p>
          <a:p>
            <a:r>
              <a:rPr lang="en-US" sz="1200" kern="1200" dirty="0" smtClean="0">
                <a:solidFill>
                  <a:schemeClr val="tx1"/>
                </a:solidFill>
                <a:effectLst/>
                <a:latin typeface="+mn-lt"/>
                <a:ea typeface="+mn-ea"/>
                <a:cs typeface="+mn-cs"/>
              </a:rPr>
              <a:t>Hello everyone, I’m Wu Yi-</a:t>
            </a:r>
            <a:r>
              <a:rPr lang="en-US" sz="1200" kern="1200" dirty="0" err="1" smtClean="0">
                <a:solidFill>
                  <a:schemeClr val="tx1"/>
                </a:solidFill>
                <a:effectLst/>
                <a:latin typeface="+mn-lt"/>
                <a:ea typeface="+mn-ea"/>
                <a:cs typeface="+mn-cs"/>
              </a:rPr>
              <a:t>Chiao</a:t>
            </a:r>
            <a:r>
              <a:rPr lang="en-US" sz="1200" kern="1200" dirty="0" smtClean="0">
                <a:solidFill>
                  <a:schemeClr val="tx1"/>
                </a:solidFill>
                <a:effectLst/>
                <a:latin typeface="+mn-lt"/>
                <a:ea typeface="+mn-ea"/>
                <a:cs typeface="+mn-cs"/>
              </a:rPr>
              <a:t>. Today, I would like to give my</a:t>
            </a:r>
            <a:r>
              <a:rPr lang="en-US" sz="1200" kern="1200" baseline="0" dirty="0" smtClean="0">
                <a:solidFill>
                  <a:schemeClr val="tx1"/>
                </a:solidFill>
                <a:effectLst/>
                <a:latin typeface="+mn-lt"/>
                <a:ea typeface="+mn-ea"/>
                <a:cs typeface="+mn-cs"/>
              </a:rPr>
              <a:t> final talk</a:t>
            </a:r>
            <a:r>
              <a:rPr lang="en-US" sz="1200" kern="1200" dirty="0" smtClean="0">
                <a:solidFill>
                  <a:schemeClr val="tx1"/>
                </a:solidFill>
                <a:effectLst/>
                <a:latin typeface="+mn-lt"/>
                <a:ea typeface="+mn-ea"/>
                <a:cs typeface="+mn-cs"/>
              </a:rPr>
              <a:t>.</a:t>
            </a:r>
            <a:endParaRPr lang="en-US" dirty="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0</a:t>
            </a:fld>
            <a:endParaRPr lang="zh-TW" altLang="en-US"/>
          </a:p>
        </p:txBody>
      </p:sp>
    </p:spTree>
    <p:extLst>
      <p:ext uri="{BB962C8B-B14F-4D97-AF65-F5344CB8AC3E}">
        <p14:creationId xmlns:p14="http://schemas.microsoft.com/office/powerpoint/2010/main" val="669829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sz="1200" kern="1200" dirty="0" smtClean="0">
                <a:solidFill>
                  <a:schemeClr val="tx1"/>
                </a:solidFill>
                <a:effectLst/>
                <a:latin typeface="+mn-lt"/>
                <a:ea typeface="+mn-ea"/>
                <a:cs typeface="+mn-cs"/>
              </a:rPr>
              <a:t>[mixed excitation vocoder]</a:t>
            </a:r>
          </a:p>
          <a:p>
            <a:r>
              <a:rPr lang="en-US" sz="1200" kern="1200" dirty="0" smtClean="0">
                <a:solidFill>
                  <a:schemeClr val="tx1"/>
                </a:solidFill>
                <a:effectLst/>
                <a:latin typeface="+mn-lt"/>
                <a:ea typeface="+mn-ea"/>
                <a:cs typeface="+mn-cs"/>
              </a:rPr>
              <a:t>Therefore, there are many advanced techniques to better model excitation </a:t>
            </a:r>
            <a:r>
              <a:rPr lang="en-US" sz="1200" kern="1200" dirty="0" err="1" smtClean="0">
                <a:solidFill>
                  <a:schemeClr val="tx1"/>
                </a:solidFill>
                <a:effectLst/>
                <a:latin typeface="+mn-lt"/>
                <a:ea typeface="+mn-ea"/>
                <a:cs typeface="+mn-cs"/>
              </a:rPr>
              <a:t>singals</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One of the most popular source-filter vocoders is the mixed excitation vocoder such as STRAIGHT and WORLD. As shown in this figure, in the analysis stage, the mixed excitation vocoder first extracts the fundamental frequency (F0) of the input speech, and then it extracts aperiodicity (</a:t>
            </a:r>
            <a:r>
              <a:rPr lang="en-US" sz="1200" kern="1200" dirty="0" err="1" smtClean="0">
                <a:solidFill>
                  <a:schemeClr val="tx1"/>
                </a:solidFill>
                <a:effectLst/>
                <a:latin typeface="+mn-lt"/>
                <a:ea typeface="+mn-ea"/>
                <a:cs typeface="+mn-cs"/>
              </a:rPr>
              <a:t>ap</a:t>
            </a:r>
            <a:r>
              <a:rPr lang="en-US" sz="1200" kern="1200" dirty="0" smtClean="0">
                <a:solidFill>
                  <a:schemeClr val="tx1"/>
                </a:solidFill>
                <a:effectLst/>
                <a:latin typeface="+mn-lt"/>
                <a:ea typeface="+mn-ea"/>
                <a:cs typeface="+mn-cs"/>
              </a:rPr>
              <a:t>) and spectral envelope (</a:t>
            </a:r>
            <a:r>
              <a:rPr lang="en-US" sz="1200" kern="1200" dirty="0" err="1" smtClean="0">
                <a:solidFill>
                  <a:schemeClr val="tx1"/>
                </a:solidFill>
                <a:effectLst/>
                <a:latin typeface="+mn-lt"/>
                <a:ea typeface="+mn-ea"/>
                <a:cs typeface="+mn-cs"/>
              </a:rPr>
              <a:t>sp</a:t>
            </a:r>
            <a:r>
              <a:rPr lang="en-US" sz="1200" kern="1200" dirty="0" smtClean="0">
                <a:solidFill>
                  <a:schemeClr val="tx1"/>
                </a:solidFill>
                <a:effectLst/>
                <a:latin typeface="+mn-lt"/>
                <a:ea typeface="+mn-ea"/>
                <a:cs typeface="+mn-cs"/>
              </a:rPr>
              <a:t>) based on the extracted F0. In the synthesis stage, the vocoder first generates the mixed excitation signal based on the F0, </a:t>
            </a:r>
            <a:r>
              <a:rPr lang="en-US" sz="1200" kern="1200" dirty="0" err="1" smtClean="0">
                <a:solidFill>
                  <a:schemeClr val="tx1"/>
                </a:solidFill>
                <a:effectLst/>
                <a:latin typeface="+mn-lt"/>
                <a:ea typeface="+mn-ea"/>
                <a:cs typeface="+mn-cs"/>
              </a:rPr>
              <a:t>ap</a:t>
            </a:r>
            <a:r>
              <a:rPr lang="en-US" sz="1200" kern="1200" dirty="0" smtClean="0">
                <a:solidFill>
                  <a:schemeClr val="tx1"/>
                </a:solidFill>
                <a:effectLst/>
                <a:latin typeface="+mn-lt"/>
                <a:ea typeface="+mn-ea"/>
                <a:cs typeface="+mn-cs"/>
              </a:rPr>
              <a:t>, and white noise. Then, the mixed excitation signal is filtered by the spectral filter to generate synthetic speech. However, phase information and some temporal details are discarded during the analysis-synthesis process, which causes significant speech quality degradation.</a:t>
            </a:r>
            <a:endParaRPr lang="en-US" altLang="zh-TW" dirty="0" smtClean="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9</a:t>
            </a:fld>
            <a:endParaRPr lang="zh-TW" altLang="en-US"/>
          </a:p>
        </p:txBody>
      </p:sp>
    </p:spTree>
    <p:extLst>
      <p:ext uri="{BB962C8B-B14F-4D97-AF65-F5344CB8AC3E}">
        <p14:creationId xmlns:p14="http://schemas.microsoft.com/office/powerpoint/2010/main" val="2150796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sz="1200" kern="1200" dirty="0" smtClean="0">
                <a:solidFill>
                  <a:schemeClr val="tx1"/>
                </a:solidFill>
                <a:effectLst/>
                <a:latin typeface="+mn-lt"/>
                <a:ea typeface="+mn-ea"/>
                <a:cs typeface="+mn-cs"/>
              </a:rPr>
              <a:t>[RNN-based SS]</a:t>
            </a:r>
          </a:p>
          <a:p>
            <a:r>
              <a:rPr lang="en-US" sz="1200" kern="1200" dirty="0" smtClean="0">
                <a:solidFill>
                  <a:schemeClr val="tx1"/>
                </a:solidFill>
                <a:effectLst/>
                <a:latin typeface="+mn-lt"/>
                <a:ea typeface="+mn-ea"/>
                <a:cs typeface="+mn-cs"/>
              </a:rPr>
              <a:t>Recently, instead of using conventional vocoders, many neural-based speech generative models have been proposed. When thinking about modeling a sequential signal like speech, the straightforward method is using a recurrent neural network (RNN). However, since speech has a very high temporal resolution, the RNN model will suffer from gradient vanishing or explosion problem when modeling such long term dependencies. Moreover, the sample by sample generation of the RNN model easily results in a very time-consuming generation.</a:t>
            </a:r>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10</a:t>
            </a:fld>
            <a:endParaRPr lang="zh-TW" altLang="en-US"/>
          </a:p>
        </p:txBody>
      </p:sp>
    </p:spTree>
    <p:extLst>
      <p:ext uri="{BB962C8B-B14F-4D97-AF65-F5344CB8AC3E}">
        <p14:creationId xmlns:p14="http://schemas.microsoft.com/office/powerpoint/2010/main" val="2679268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SampleRNN</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To tackle the weakness of RNN for modeling a long sequence, </a:t>
            </a:r>
            <a:r>
              <a:rPr lang="en-US" sz="1200" kern="1200" dirty="0" err="1" smtClean="0">
                <a:solidFill>
                  <a:schemeClr val="tx1"/>
                </a:solidFill>
                <a:effectLst/>
                <a:latin typeface="+mn-lt"/>
                <a:ea typeface="+mn-ea"/>
                <a:cs typeface="+mn-cs"/>
              </a:rPr>
              <a:t>SampleRNN</a:t>
            </a:r>
            <a:r>
              <a:rPr lang="en-US" sz="1200" kern="1200" dirty="0" smtClean="0">
                <a:solidFill>
                  <a:schemeClr val="tx1"/>
                </a:solidFill>
                <a:effectLst/>
                <a:latin typeface="+mn-lt"/>
                <a:ea typeface="+mn-ea"/>
                <a:cs typeface="+mn-cs"/>
              </a:rPr>
              <a:t> has been proposed in 2016. The dependency among speech samples has been formulated as a conditional probability. The probability distribution of each sample is conditioned on all previous samples. </a:t>
            </a:r>
            <a:r>
              <a:rPr lang="en-US" sz="1200" kern="1200" dirty="0" err="1" smtClean="0">
                <a:solidFill>
                  <a:schemeClr val="tx1"/>
                </a:solidFill>
                <a:effectLst/>
                <a:latin typeface="+mn-lt"/>
                <a:ea typeface="+mn-ea"/>
                <a:cs typeface="+mn-cs"/>
              </a:rPr>
              <a:t>SampleRNN</a:t>
            </a:r>
            <a:r>
              <a:rPr lang="en-US" sz="1200" kern="1200" dirty="0" smtClean="0">
                <a:solidFill>
                  <a:schemeClr val="tx1"/>
                </a:solidFill>
                <a:effectLst/>
                <a:latin typeface="+mn-lt"/>
                <a:ea typeface="+mn-ea"/>
                <a:cs typeface="+mn-cs"/>
              </a:rPr>
              <a:t> adopts a hierarchical structure with multiple RNN layers, and each layer operates on a different temporal resolution. Therefore, the network can model the long-term dependency well with the captured hierarchical information of the speech signal. However, the multi-layer RNN and the autoregressive mechanism still make the generation very slow.</a:t>
            </a:r>
          </a:p>
          <a:p>
            <a:endParaRPr lang="en-US" altLang="zh-TW" dirty="0" smtClean="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11</a:t>
            </a:fld>
            <a:endParaRPr lang="zh-TW" altLang="en-US"/>
          </a:p>
        </p:txBody>
      </p:sp>
    </p:spTree>
    <p:extLst>
      <p:ext uri="{BB962C8B-B14F-4D97-AF65-F5344CB8AC3E}">
        <p14:creationId xmlns:p14="http://schemas.microsoft.com/office/powerpoint/2010/main" val="312756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WaveRNN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LPCNet</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To achieve real-time speech generation, </a:t>
            </a:r>
            <a:r>
              <a:rPr lang="en-US" sz="1200" kern="1200" dirty="0" err="1" smtClean="0">
                <a:solidFill>
                  <a:schemeClr val="tx1"/>
                </a:solidFill>
                <a:effectLst/>
                <a:latin typeface="+mn-lt"/>
                <a:ea typeface="+mn-ea"/>
                <a:cs typeface="+mn-cs"/>
              </a:rPr>
              <a:t>WaveRNN</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LPCNet</a:t>
            </a:r>
            <a:r>
              <a:rPr lang="en-US" sz="1200" kern="1200" dirty="0" smtClean="0">
                <a:solidFill>
                  <a:schemeClr val="tx1"/>
                </a:solidFill>
                <a:effectLst/>
                <a:latin typeface="+mn-lt"/>
                <a:ea typeface="+mn-ea"/>
                <a:cs typeface="+mn-cs"/>
              </a:rPr>
              <a:t> have been proposed in 2018. </a:t>
            </a:r>
            <a:r>
              <a:rPr lang="en-US" sz="1200" kern="1200" dirty="0" err="1" smtClean="0">
                <a:solidFill>
                  <a:schemeClr val="tx1"/>
                </a:solidFill>
                <a:effectLst/>
                <a:latin typeface="+mn-lt"/>
                <a:ea typeface="+mn-ea"/>
                <a:cs typeface="+mn-cs"/>
              </a:rPr>
              <a:t>WaveRNN</a:t>
            </a:r>
            <a:r>
              <a:rPr lang="en-US" sz="1200" kern="1200" dirty="0" smtClean="0">
                <a:solidFill>
                  <a:schemeClr val="tx1"/>
                </a:solidFill>
                <a:effectLst/>
                <a:latin typeface="+mn-lt"/>
                <a:ea typeface="+mn-ea"/>
                <a:cs typeface="+mn-cs"/>
              </a:rPr>
              <a:t> makes network not only conditioned on previous speech samples but also acoustic features. Since the acoustic features are very strong prior information, a single-layer GRU with some specific hardware optimized designs achieves real-time generation. Furthermore, the authors of </a:t>
            </a:r>
            <a:r>
              <a:rPr lang="en-US" sz="1200" kern="1200" dirty="0" err="1" smtClean="0">
                <a:solidFill>
                  <a:schemeClr val="tx1"/>
                </a:solidFill>
                <a:effectLst/>
                <a:latin typeface="+mn-lt"/>
                <a:ea typeface="+mn-ea"/>
                <a:cs typeface="+mn-cs"/>
              </a:rPr>
              <a:t>LPCNet</a:t>
            </a:r>
            <a:r>
              <a:rPr lang="en-US" sz="1200" kern="1200" dirty="0" smtClean="0">
                <a:solidFill>
                  <a:schemeClr val="tx1"/>
                </a:solidFill>
                <a:effectLst/>
                <a:latin typeface="+mn-lt"/>
                <a:ea typeface="+mn-ea"/>
                <a:cs typeface="+mn-cs"/>
              </a:rPr>
              <a:t> combine </a:t>
            </a:r>
            <a:r>
              <a:rPr lang="en-US" sz="1200" kern="1200" dirty="0" err="1" smtClean="0">
                <a:solidFill>
                  <a:schemeClr val="tx1"/>
                </a:solidFill>
                <a:effectLst/>
                <a:latin typeface="+mn-lt"/>
                <a:ea typeface="+mn-ea"/>
                <a:cs typeface="+mn-cs"/>
              </a:rPr>
              <a:t>WaveRNN</a:t>
            </a:r>
            <a:r>
              <a:rPr lang="en-US" sz="1200" kern="1200" dirty="0" smtClean="0">
                <a:solidFill>
                  <a:schemeClr val="tx1"/>
                </a:solidFill>
                <a:effectLst/>
                <a:latin typeface="+mn-lt"/>
                <a:ea typeface="+mn-ea"/>
                <a:cs typeface="+mn-cs"/>
              </a:rPr>
              <a:t> with the source-filter model. That is, the network only focuses on generating the residual signal of LPC prediction. Since the residual signal is speaker-independent, the burden of modeling speaker identity and spectral information has been eased. Therefore, a very compact network is enough for </a:t>
            </a:r>
            <a:r>
              <a:rPr lang="en-US" sz="1200" kern="1200" dirty="0" err="1" smtClean="0">
                <a:solidFill>
                  <a:schemeClr val="tx1"/>
                </a:solidFill>
                <a:effectLst/>
                <a:latin typeface="+mn-lt"/>
                <a:ea typeface="+mn-ea"/>
                <a:cs typeface="+mn-cs"/>
              </a:rPr>
              <a:t>LPCNet</a:t>
            </a:r>
            <a:r>
              <a:rPr lang="en-US" sz="1200" kern="1200" dirty="0" smtClean="0">
                <a:solidFill>
                  <a:schemeClr val="tx1"/>
                </a:solidFill>
                <a:effectLst/>
                <a:latin typeface="+mn-lt"/>
                <a:ea typeface="+mn-ea"/>
                <a:cs typeface="+mn-cs"/>
              </a:rPr>
              <a:t>. In conclusion, the main challenge of the recent RNN-based speech generation models is how to develop a very compact model for real-time speech generation.</a:t>
            </a:r>
            <a:endParaRPr lang="en-US" dirty="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12</a:t>
            </a:fld>
            <a:endParaRPr lang="zh-TW" altLang="en-US"/>
          </a:p>
        </p:txBody>
      </p:sp>
    </p:spTree>
    <p:extLst>
      <p:ext uri="{BB962C8B-B14F-4D97-AF65-F5344CB8AC3E}">
        <p14:creationId xmlns:p14="http://schemas.microsoft.com/office/powerpoint/2010/main" val="1802065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sz="1200" kern="1200" dirty="0" smtClean="0">
                <a:solidFill>
                  <a:schemeClr val="tx1"/>
                </a:solidFill>
                <a:effectLst/>
                <a:latin typeface="+mn-lt"/>
                <a:ea typeface="+mn-ea"/>
                <a:cs typeface="+mn-cs"/>
              </a:rPr>
              <a:t>[CNN-based SS]</a:t>
            </a:r>
          </a:p>
          <a:p>
            <a:r>
              <a:rPr lang="en-US" sz="1200" kern="1200" dirty="0" smtClean="0">
                <a:solidFill>
                  <a:schemeClr val="tx1"/>
                </a:solidFill>
                <a:effectLst/>
                <a:latin typeface="+mn-lt"/>
                <a:ea typeface="+mn-ea"/>
                <a:cs typeface="+mn-cs"/>
              </a:rPr>
              <a:t>On the other hand, many CNN-based speech generative models also have been proposed. Since CNN has a fixed geometric structure without any recurrent mechanism, the number of conditional previous speech samples is fixed. The fixed-length segment is a receptive field. To model the very long-term dependency of speech, a very long receptive field is required. A long receptive field can be achieved by large kernel size or deep CNNs. However, computation and space requirements are also markedly increased. Therefore, one of the main challenge of the CNN-based models is an efficient way to extend the receptive field.</a:t>
            </a:r>
            <a:endParaRPr lang="en-US" altLang="zh-TW" dirty="0" smtClean="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13</a:t>
            </a:fld>
            <a:endParaRPr lang="zh-TW" altLang="en-US"/>
          </a:p>
        </p:txBody>
      </p:sp>
    </p:spTree>
    <p:extLst>
      <p:ext uri="{BB962C8B-B14F-4D97-AF65-F5344CB8AC3E}">
        <p14:creationId xmlns:p14="http://schemas.microsoft.com/office/powerpoint/2010/main" val="2548859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WaveNet</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The first CNN-based model achieving a state of the art performance is </a:t>
            </a:r>
            <a:r>
              <a:rPr lang="en-US" sz="1200" kern="1200" dirty="0" err="1" smtClean="0">
                <a:solidFill>
                  <a:schemeClr val="tx1"/>
                </a:solidFill>
                <a:effectLst/>
                <a:latin typeface="+mn-lt"/>
                <a:ea typeface="+mn-ea"/>
                <a:cs typeface="+mn-cs"/>
              </a:rPr>
              <a:t>WaveNet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WaveNet</a:t>
            </a:r>
            <a:r>
              <a:rPr lang="en-US" sz="1200" kern="1200" dirty="0" smtClean="0">
                <a:solidFill>
                  <a:schemeClr val="tx1"/>
                </a:solidFill>
                <a:effectLst/>
                <a:latin typeface="+mn-lt"/>
                <a:ea typeface="+mn-ea"/>
                <a:cs typeface="+mn-cs"/>
              </a:rPr>
              <a:t> adopts dilated convolution neural networks (DCNN) to efficiently enlarge the receptive field. Take a CNN with a size 2 kernel as example, the dilation size of the first layer is one, and it means that the kernel samples the current input and the first past input. If the dilation is two, the kernel still samples the current input but skip the first past input to sample the second past input. When the dilation size is four, the kernel will sample the current and the fourth past inputs. Stacked DCNNs with different dilation sizes efficiently increase the receptive field length and capture the hierarchical information of the speech signal. However, it still needs 30 DCNN layers to achieve good speech quality. The huge network and the AR mechanism of </a:t>
            </a:r>
            <a:r>
              <a:rPr lang="en-US" sz="1200" kern="1200" dirty="0" err="1" smtClean="0">
                <a:solidFill>
                  <a:schemeClr val="tx1"/>
                </a:solidFill>
                <a:effectLst/>
                <a:latin typeface="+mn-lt"/>
                <a:ea typeface="+mn-ea"/>
                <a:cs typeface="+mn-cs"/>
              </a:rPr>
              <a:t>WaveNet</a:t>
            </a:r>
            <a:r>
              <a:rPr lang="en-US" sz="1200" kern="1200" dirty="0" smtClean="0">
                <a:solidFill>
                  <a:schemeClr val="tx1"/>
                </a:solidFill>
                <a:effectLst/>
                <a:latin typeface="+mn-lt"/>
                <a:ea typeface="+mn-ea"/>
                <a:cs typeface="+mn-cs"/>
              </a:rPr>
              <a:t> make its generation very slow. It usually takes more than one minute to generate one-second speech.</a:t>
            </a:r>
            <a:endParaRPr lang="en-US" altLang="zh-TW" sz="1400" dirty="0" smtClean="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14</a:t>
            </a:fld>
            <a:endParaRPr lang="zh-TW" altLang="en-US"/>
          </a:p>
        </p:txBody>
      </p:sp>
    </p:spTree>
    <p:extLst>
      <p:ext uri="{BB962C8B-B14F-4D97-AF65-F5344CB8AC3E}">
        <p14:creationId xmlns:p14="http://schemas.microsoft.com/office/powerpoint/2010/main" val="3094525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sz="1200" kern="1200" dirty="0" smtClean="0">
                <a:solidFill>
                  <a:schemeClr val="tx1"/>
                </a:solidFill>
                <a:effectLst/>
                <a:latin typeface="+mn-lt"/>
                <a:ea typeface="+mn-ea"/>
                <a:cs typeface="+mn-cs"/>
              </a:rPr>
              <a:t>[Flow-based SS]</a:t>
            </a:r>
          </a:p>
          <a:p>
            <a:r>
              <a:rPr lang="en-US" sz="1200" kern="1200" dirty="0" smtClean="0">
                <a:solidFill>
                  <a:schemeClr val="tx1"/>
                </a:solidFill>
                <a:effectLst/>
                <a:latin typeface="+mn-lt"/>
                <a:ea typeface="+mn-ea"/>
                <a:cs typeface="+mn-cs"/>
              </a:rPr>
              <a:t>As a result, many non-AR CNN-based models have been proposed to utilize the parallel generation advantage of the non-AR mechanism to achieve real-time generation. For example, parallel </a:t>
            </a:r>
            <a:r>
              <a:rPr lang="en-US" sz="1200" kern="1200" dirty="0" err="1" smtClean="0">
                <a:solidFill>
                  <a:schemeClr val="tx1"/>
                </a:solidFill>
                <a:effectLst/>
                <a:latin typeface="+mn-lt"/>
                <a:ea typeface="+mn-ea"/>
                <a:cs typeface="+mn-cs"/>
              </a:rPr>
              <a:t>WaveNet</a:t>
            </a:r>
            <a:r>
              <a:rPr lang="en-US" sz="1200" kern="1200" dirty="0" smtClean="0">
                <a:solidFill>
                  <a:schemeClr val="tx1"/>
                </a:solidFill>
                <a:effectLst/>
                <a:latin typeface="+mn-lt"/>
                <a:ea typeface="+mn-ea"/>
                <a:cs typeface="+mn-cs"/>
              </a:rPr>
              <a:t> and Clarinet adopt an inverse autoregressive flow to avoid the AR manner in the generative stage. However, the IAF approach needs a well-trained AR model as a teacher model. Therefore, the authors of </a:t>
            </a:r>
            <a:r>
              <a:rPr lang="en-US" sz="1200" kern="1200" dirty="0" err="1" smtClean="0">
                <a:solidFill>
                  <a:schemeClr val="tx1"/>
                </a:solidFill>
                <a:effectLst/>
                <a:latin typeface="+mn-lt"/>
                <a:ea typeface="+mn-ea"/>
                <a:cs typeface="+mn-cs"/>
              </a:rPr>
              <a:t>WaveGlow</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Flowavenet</a:t>
            </a:r>
            <a:r>
              <a:rPr lang="en-US" sz="1200" kern="1200" dirty="0" smtClean="0">
                <a:solidFill>
                  <a:schemeClr val="tx1"/>
                </a:solidFill>
                <a:effectLst/>
                <a:latin typeface="+mn-lt"/>
                <a:ea typeface="+mn-ea"/>
                <a:cs typeface="+mn-cs"/>
              </a:rPr>
              <a:t> adopt Glow to make the models be directly trained with maximum likelihood of Gaussian distribution without the requirement of a teacher model. However, the Glow has some limitation of its Jacobian form and results in a huge network requirement. Therefore, </a:t>
            </a:r>
            <a:r>
              <a:rPr lang="en-US" sz="1200" kern="1200" dirty="0" err="1" smtClean="0">
                <a:solidFill>
                  <a:schemeClr val="tx1"/>
                </a:solidFill>
                <a:effectLst/>
                <a:latin typeface="+mn-lt"/>
                <a:ea typeface="+mn-ea"/>
                <a:cs typeface="+mn-cs"/>
              </a:rPr>
              <a:t>WaveFFJORD</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WaveNode</a:t>
            </a:r>
            <a:r>
              <a:rPr lang="en-US" sz="1200" kern="1200" dirty="0" smtClean="0">
                <a:solidFill>
                  <a:schemeClr val="tx1"/>
                </a:solidFill>
                <a:effectLst/>
                <a:latin typeface="+mn-lt"/>
                <a:ea typeface="+mn-ea"/>
                <a:cs typeface="+mn-cs"/>
              </a:rPr>
              <a:t> have been proposed to adopt continuous normalize flow with a freeform Jacobian.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main concept of these flow-based models is adopting an invertible network conditioned on acoustic features to transfer speech to Gaussian noise in the training stage and recovery the speech signal from the Gaussian noise and the acoustic features in the testing stage. </a:t>
            </a:r>
          </a:p>
          <a:p>
            <a:endParaRPr lang="en-US" altLang="zh-TW"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However, the invertible requirement usually results in difficult training and a huge network.</a:t>
            </a:r>
            <a:endParaRPr lang="en-US" altLang="zh-TW" dirty="0" smtClean="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15</a:t>
            </a:fld>
            <a:endParaRPr lang="zh-TW" altLang="en-US"/>
          </a:p>
        </p:txBody>
      </p:sp>
    </p:spTree>
    <p:extLst>
      <p:ext uri="{BB962C8B-B14F-4D97-AF65-F5344CB8AC3E}">
        <p14:creationId xmlns:p14="http://schemas.microsoft.com/office/powerpoint/2010/main" val="3564105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[GAN-based SS]</a:t>
            </a:r>
          </a:p>
          <a:p>
            <a:r>
              <a:rPr lang="en-US" sz="1200" kern="1200" dirty="0" smtClean="0">
                <a:solidFill>
                  <a:schemeClr val="tx1"/>
                </a:solidFill>
                <a:effectLst/>
                <a:latin typeface="+mn-lt"/>
                <a:ea typeface="+mn-ea"/>
                <a:cs typeface="+mn-cs"/>
              </a:rPr>
              <a:t>Furthermore, GAN-based non-AR models such as parallel </a:t>
            </a:r>
            <a:r>
              <a:rPr lang="en-US" sz="1200" kern="1200" dirty="0" err="1" smtClean="0">
                <a:solidFill>
                  <a:schemeClr val="tx1"/>
                </a:solidFill>
                <a:effectLst/>
                <a:latin typeface="+mn-lt"/>
                <a:ea typeface="+mn-ea"/>
                <a:cs typeface="+mn-cs"/>
              </a:rPr>
              <a:t>WaveGAN</a:t>
            </a:r>
            <a:r>
              <a:rPr lang="en-US" sz="1200" kern="1200" dirty="0" smtClean="0">
                <a:solidFill>
                  <a:schemeClr val="tx1"/>
                </a:solidFill>
                <a:effectLst/>
                <a:latin typeface="+mn-lt"/>
                <a:ea typeface="+mn-ea"/>
                <a:cs typeface="+mn-cs"/>
              </a:rPr>
              <a:t> (PWG) and </a:t>
            </a:r>
            <a:r>
              <a:rPr lang="en-US" sz="1200" kern="1200" dirty="0" err="1" smtClean="0">
                <a:solidFill>
                  <a:schemeClr val="tx1"/>
                </a:solidFill>
                <a:effectLst/>
                <a:latin typeface="+mn-lt"/>
                <a:ea typeface="+mn-ea"/>
                <a:cs typeface="+mn-cs"/>
              </a:rPr>
              <a:t>MelGAN</a:t>
            </a:r>
            <a:r>
              <a:rPr lang="en-US" sz="1200" kern="1200" dirty="0" smtClean="0">
                <a:solidFill>
                  <a:schemeClr val="tx1"/>
                </a:solidFill>
                <a:effectLst/>
                <a:latin typeface="+mn-lt"/>
                <a:ea typeface="+mn-ea"/>
                <a:cs typeface="+mn-cs"/>
              </a:rPr>
              <a:t> have also been proposed</a:t>
            </a:r>
            <a:r>
              <a:rPr lang="en-US" dirty="0" smtClean="0"/>
              <a:t>, and they adopt GAN to attain very compact generative models with high fidelity speech generation.</a:t>
            </a:r>
            <a:r>
              <a:rPr lang="en-US" baseline="0" dirty="0" smtClean="0"/>
              <a:t> </a:t>
            </a:r>
            <a:r>
              <a:rPr lang="en-US" dirty="0" smtClean="0"/>
              <a:t>However, as we know, the stability of GAN-training is challenging. PWG adopts a multi-short-time-Fourier-transform (multi-STFT) loss module to keep GAN-training stable. The generator of PWG is a non-AR </a:t>
            </a:r>
            <a:r>
              <a:rPr lang="en-US" dirty="0" err="1" smtClean="0"/>
              <a:t>WaveNet</a:t>
            </a:r>
            <a:r>
              <a:rPr lang="en-US" dirty="0" smtClean="0"/>
              <a:t>, and its inputs are white noise and </a:t>
            </a:r>
            <a:r>
              <a:rPr lang="en-US" dirty="0" err="1" smtClean="0"/>
              <a:t>upsampled</a:t>
            </a:r>
            <a:r>
              <a:rPr lang="en-US" dirty="0" smtClean="0"/>
              <a:t> acoustic features, which have matched temporal length as the target speech waveform. The generator is trained with both the GAN loss and the multi-STFT losses with different FFT lengths, frame lengths, and hop sizes. The multi-STFT losses make the generator capture hierarchical information of speech signals and make the training stable. Instead of multi-STFT losses, </a:t>
            </a:r>
            <a:r>
              <a:rPr lang="en-US" dirty="0" err="1" smtClean="0"/>
              <a:t>MelGAN</a:t>
            </a:r>
            <a:r>
              <a:rPr lang="en-US" dirty="0" smtClean="0"/>
              <a:t> adopts multiple discriminators operated on different temporal resolutions to make its generator capture hierarchical information. In conclusion, capturing hierarchical information of speech signals is a key point for making GAN-training stable.</a:t>
            </a:r>
            <a:endParaRPr lang="en-US" dirty="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16</a:t>
            </a:fld>
            <a:endParaRPr lang="zh-TW" altLang="en-US"/>
          </a:p>
        </p:txBody>
      </p:sp>
    </p:spTree>
    <p:extLst>
      <p:ext uri="{BB962C8B-B14F-4D97-AF65-F5344CB8AC3E}">
        <p14:creationId xmlns:p14="http://schemas.microsoft.com/office/powerpoint/2010/main" val="1738710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[Source-filter-based 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Many CNN-based source-filter vocoders also have been proposed. Let me review the conventional mixed excitation source-filter vocoder first. A pulse train is generated based on the F0 and processed by a band pass filter and a phase control module to generate voiced excitations. White noise is processed by another band pass filter to generate unvoiced excitations. The mixed excitation is processed by a spectral filter to generate the synthetic speech. For neural-based source-filter vocoder, </a:t>
            </a:r>
            <a:r>
              <a:rPr lang="en-US" sz="1200" kern="1200" dirty="0" err="1" smtClean="0">
                <a:solidFill>
                  <a:schemeClr val="tx1"/>
                </a:solidFill>
                <a:effectLst/>
                <a:latin typeface="+mn-lt"/>
                <a:ea typeface="+mn-ea"/>
                <a:cs typeface="+mn-cs"/>
              </a:rPr>
              <a:t>GlotGAN</a:t>
            </a:r>
            <a:r>
              <a:rPr lang="en-US" sz="1200" kern="1200" dirty="0" smtClean="0">
                <a:solidFill>
                  <a:schemeClr val="tx1"/>
                </a:solidFill>
                <a:effectLst/>
                <a:latin typeface="+mn-lt"/>
                <a:ea typeface="+mn-ea"/>
                <a:cs typeface="+mn-cs"/>
              </a:rPr>
              <a:t> and GELP adopt a CNN-based model with a GAN structure to generate excitations and then processed by a parametric-based spectral filter. NSF adopts a neural spectral filter to processed their handcrafted excitations. Furthermore, DDSP, NHV, and </a:t>
            </a:r>
            <a:r>
              <a:rPr lang="en-US" sz="1200" kern="1200" dirty="0" err="1" smtClean="0">
                <a:solidFill>
                  <a:schemeClr val="tx1"/>
                </a:solidFill>
                <a:effectLst/>
                <a:latin typeface="+mn-lt"/>
                <a:ea typeface="+mn-ea"/>
                <a:cs typeface="+mn-cs"/>
              </a:rPr>
              <a:t>HooliGAN</a:t>
            </a:r>
            <a:r>
              <a:rPr lang="en-US" sz="1200" kern="1200" dirty="0" smtClean="0">
                <a:solidFill>
                  <a:schemeClr val="tx1"/>
                </a:solidFill>
                <a:effectLst/>
                <a:latin typeface="+mn-lt"/>
                <a:ea typeface="+mn-ea"/>
                <a:cs typeface="+mn-cs"/>
              </a:rPr>
              <a:t> adopt totally differentiable source-filter models to generate speech.</a:t>
            </a:r>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17</a:t>
            </a:fld>
            <a:endParaRPr lang="zh-TW" altLang="en-US"/>
          </a:p>
        </p:txBody>
      </p:sp>
    </p:spTree>
    <p:extLst>
      <p:ext uri="{BB962C8B-B14F-4D97-AF65-F5344CB8AC3E}">
        <p14:creationId xmlns:p14="http://schemas.microsoft.com/office/powerpoint/2010/main" val="260902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sz="1200" kern="1200" dirty="0" smtClean="0">
                <a:solidFill>
                  <a:schemeClr val="tx1"/>
                </a:solidFill>
                <a:effectLst/>
                <a:latin typeface="+mn-lt"/>
                <a:ea typeface="+mn-ea"/>
                <a:cs typeface="+mn-cs"/>
              </a:rPr>
              <a:t>[Vocoder summarize 1]</a:t>
            </a:r>
          </a:p>
          <a:p>
            <a:r>
              <a:rPr lang="en-US" sz="1200" kern="1200" dirty="0" smtClean="0">
                <a:solidFill>
                  <a:schemeClr val="tx1"/>
                </a:solidFill>
                <a:effectLst/>
                <a:latin typeface="+mn-lt"/>
                <a:ea typeface="+mn-ea"/>
                <a:cs typeface="+mn-cs"/>
              </a:rPr>
              <a:t>To summarize, the vocoder techniques include two main categories, source-filter vocoder, and unified vocoder. A source-filter vocoder includes an excitation generation module and a resonance filtering module. The inputs are acoustic features and the output is speech waveform. For conventional vocoders, both modules are parametric-based like AR-based LPC vocoder and MGC vocoder or non-AR-based STRAIGHT and WORLD. Because of the powerful modeling capability of neural networks, we can replace the excitation module with a neural network such as AR-based </a:t>
            </a:r>
            <a:r>
              <a:rPr lang="en-US" sz="1200" kern="1200" dirty="0" err="1" smtClean="0">
                <a:solidFill>
                  <a:schemeClr val="tx1"/>
                </a:solidFill>
                <a:effectLst/>
                <a:latin typeface="+mn-lt"/>
                <a:ea typeface="+mn-ea"/>
                <a:cs typeface="+mn-cs"/>
              </a:rPr>
              <a:t>LPCNet</a:t>
            </a:r>
            <a:r>
              <a:rPr lang="en-US" sz="1200" kern="1200" dirty="0" smtClean="0">
                <a:solidFill>
                  <a:schemeClr val="tx1"/>
                </a:solidFill>
                <a:effectLst/>
                <a:latin typeface="+mn-lt"/>
                <a:ea typeface="+mn-ea"/>
                <a:cs typeface="+mn-cs"/>
              </a:rPr>
              <a:t> and non-AR-based </a:t>
            </a:r>
            <a:r>
              <a:rPr lang="en-US" sz="1200" kern="1200" dirty="0" err="1" smtClean="0">
                <a:solidFill>
                  <a:schemeClr val="tx1"/>
                </a:solidFill>
                <a:effectLst/>
                <a:latin typeface="+mn-lt"/>
                <a:ea typeface="+mn-ea"/>
                <a:cs typeface="+mn-cs"/>
              </a:rPr>
              <a:t>GlotGAN</a:t>
            </a:r>
            <a:r>
              <a:rPr lang="en-US" sz="1200" kern="1200" dirty="0" smtClean="0">
                <a:solidFill>
                  <a:schemeClr val="tx1"/>
                </a:solidFill>
                <a:effectLst/>
                <a:latin typeface="+mn-lt"/>
                <a:ea typeface="+mn-ea"/>
                <a:cs typeface="+mn-cs"/>
              </a:rPr>
              <a:t> and GELP, or we can replace the filtering module with a neural network such as NSF. We can also replace both modules with neural networks such as DDSP, NHV, and </a:t>
            </a:r>
            <a:r>
              <a:rPr lang="en-US" sz="1200" kern="1200" dirty="0" err="1" smtClean="0">
                <a:solidFill>
                  <a:schemeClr val="tx1"/>
                </a:solidFill>
                <a:effectLst/>
                <a:latin typeface="+mn-lt"/>
                <a:ea typeface="+mn-ea"/>
                <a:cs typeface="+mn-cs"/>
              </a:rPr>
              <a:t>HooliGAN</a:t>
            </a:r>
            <a:r>
              <a:rPr lang="en-US" sz="1200" kern="1200" dirty="0" smtClean="0">
                <a:solidFill>
                  <a:schemeClr val="tx1"/>
                </a:solidFill>
                <a:effectLst/>
                <a:latin typeface="+mn-lt"/>
                <a:ea typeface="+mn-ea"/>
                <a:cs typeface="+mn-cs"/>
              </a:rPr>
              <a:t>.</a:t>
            </a:r>
            <a:endParaRPr lang="en-US" altLang="zh-TW" dirty="0" smtClean="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18</a:t>
            </a:fld>
            <a:endParaRPr lang="zh-TW" altLang="en-US"/>
          </a:p>
        </p:txBody>
      </p:sp>
    </p:spTree>
    <p:extLst>
      <p:ext uri="{BB962C8B-B14F-4D97-AF65-F5344CB8AC3E}">
        <p14:creationId xmlns:p14="http://schemas.microsoft.com/office/powerpoint/2010/main" val="2313025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sz="1200" kern="1200" dirty="0" smtClean="0">
                <a:solidFill>
                  <a:schemeClr val="tx1"/>
                </a:solidFill>
                <a:effectLst/>
                <a:latin typeface="+mn-lt"/>
                <a:ea typeface="+mn-ea"/>
                <a:cs typeface="+mn-cs"/>
              </a:rPr>
              <a:t>[about me]</a:t>
            </a:r>
          </a:p>
          <a:p>
            <a:r>
              <a:rPr lang="en-US" sz="1200" kern="1200" dirty="0" smtClean="0">
                <a:solidFill>
                  <a:schemeClr val="tx1"/>
                </a:solidFill>
                <a:effectLst/>
                <a:latin typeface="+mn-lt"/>
                <a:ea typeface="+mn-ea"/>
                <a:cs typeface="+mn-cs"/>
              </a:rPr>
              <a:t>Before starting my presentation, I would like to introduce myself first. I </a:t>
            </a:r>
            <a:r>
              <a:rPr lang="en-US" sz="1200" kern="1200" dirty="0" err="1" smtClean="0">
                <a:solidFill>
                  <a:schemeClr val="tx1"/>
                </a:solidFill>
                <a:effectLst/>
                <a:latin typeface="+mn-lt"/>
                <a:ea typeface="+mn-ea"/>
                <a:cs typeface="+mn-cs"/>
              </a:rPr>
              <a:t>receieved</a:t>
            </a:r>
            <a:r>
              <a:rPr lang="en-US" sz="1200" kern="1200" dirty="0" smtClean="0">
                <a:solidFill>
                  <a:schemeClr val="tx1"/>
                </a:solidFill>
                <a:effectLst/>
                <a:latin typeface="+mn-lt"/>
                <a:ea typeface="+mn-ea"/>
                <a:cs typeface="+mn-cs"/>
              </a:rPr>
              <a:t> my Ph.D. degree at Nagoya University in this March. Before I started my </a:t>
            </a:r>
            <a:r>
              <a:rPr lang="en-US" sz="1200" kern="1200" dirty="0" err="1" smtClean="0">
                <a:solidFill>
                  <a:schemeClr val="tx1"/>
                </a:solidFill>
                <a:effectLst/>
                <a:latin typeface="+mn-lt"/>
                <a:ea typeface="+mn-ea"/>
                <a:cs typeface="+mn-cs"/>
              </a:rPr>
              <a:t>P.hD</a:t>
            </a:r>
            <a:r>
              <a:rPr lang="en-US" sz="1200" kern="1200" dirty="0" smtClean="0">
                <a:solidFill>
                  <a:schemeClr val="tx1"/>
                </a:solidFill>
                <a:effectLst/>
                <a:latin typeface="+mn-lt"/>
                <a:ea typeface="+mn-ea"/>
                <a:cs typeface="+mn-cs"/>
              </a:rPr>
              <a:t> program, I worked for Academia </a:t>
            </a:r>
            <a:r>
              <a:rPr lang="en-US" sz="1200" kern="1200" dirty="0" err="1" smtClean="0">
                <a:solidFill>
                  <a:schemeClr val="tx1"/>
                </a:solidFill>
                <a:effectLst/>
                <a:latin typeface="+mn-lt"/>
                <a:ea typeface="+mn-ea"/>
                <a:cs typeface="+mn-cs"/>
              </a:rPr>
              <a:t>Sinica</a:t>
            </a:r>
            <a:r>
              <a:rPr lang="en-US" sz="1200" kern="1200" dirty="0" smtClean="0">
                <a:solidFill>
                  <a:schemeClr val="tx1"/>
                </a:solidFill>
                <a:effectLst/>
                <a:latin typeface="+mn-lt"/>
                <a:ea typeface="+mn-ea"/>
                <a:cs typeface="+mn-cs"/>
              </a:rPr>
              <a:t>, which is the largest academic research institute in Taiwan, for 2 years. Before working in Academia </a:t>
            </a:r>
            <a:r>
              <a:rPr lang="en-US" sz="1200" kern="1200" dirty="0" err="1" smtClean="0">
                <a:solidFill>
                  <a:schemeClr val="tx1"/>
                </a:solidFill>
                <a:effectLst/>
                <a:latin typeface="+mn-lt"/>
                <a:ea typeface="+mn-ea"/>
                <a:cs typeface="+mn-cs"/>
              </a:rPr>
              <a:t>Sinica</a:t>
            </a:r>
            <a:r>
              <a:rPr lang="en-US" sz="1200" kern="1200" dirty="0" smtClean="0">
                <a:solidFill>
                  <a:schemeClr val="tx1"/>
                </a:solidFill>
                <a:effectLst/>
                <a:latin typeface="+mn-lt"/>
                <a:ea typeface="+mn-ea"/>
                <a:cs typeface="+mn-cs"/>
              </a:rPr>
              <a:t>, I worked in the IT industry in Taiwan for three years.</a:t>
            </a:r>
            <a:endParaRPr lang="zh-TW" altLang="en-US" dirty="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1</a:t>
            </a:fld>
            <a:endParaRPr lang="zh-TW" altLang="en-US"/>
          </a:p>
        </p:txBody>
      </p:sp>
    </p:spTree>
    <p:extLst>
      <p:ext uri="{BB962C8B-B14F-4D97-AF65-F5344CB8AC3E}">
        <p14:creationId xmlns:p14="http://schemas.microsoft.com/office/powerpoint/2010/main" val="21929965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[Vocoder summarize 2]</a:t>
            </a:r>
          </a:p>
          <a:p>
            <a:r>
              <a:rPr lang="en-US" sz="1200" kern="1200" dirty="0" smtClean="0">
                <a:solidFill>
                  <a:schemeClr val="tx1"/>
                </a:solidFill>
                <a:effectLst/>
                <a:latin typeface="+mn-lt"/>
                <a:ea typeface="+mn-ea"/>
                <a:cs typeface="+mn-cs"/>
              </a:rPr>
              <a:t>On the other hand, a unified vocoder directly models speech waveform with a single neural network. The inputs can be acoustic or linguistic features and the output is also speech waveform. Although the unified vocoders such as AR-based </a:t>
            </a:r>
            <a:r>
              <a:rPr lang="en-US" sz="1200" kern="1200" dirty="0" err="1" smtClean="0">
                <a:solidFill>
                  <a:schemeClr val="tx1"/>
                </a:solidFill>
                <a:effectLst/>
                <a:latin typeface="+mn-lt"/>
                <a:ea typeface="+mn-ea"/>
                <a:cs typeface="+mn-cs"/>
              </a:rPr>
              <a:t>WaveNet</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WaveRNN</a:t>
            </a:r>
            <a:r>
              <a:rPr lang="en-US" sz="1200" kern="1200" dirty="0" smtClean="0">
                <a:solidFill>
                  <a:schemeClr val="tx1"/>
                </a:solidFill>
                <a:effectLst/>
                <a:latin typeface="+mn-lt"/>
                <a:ea typeface="+mn-ea"/>
                <a:cs typeface="+mn-cs"/>
              </a:rPr>
              <a:t> and Non-AR-based Parallel </a:t>
            </a:r>
            <a:r>
              <a:rPr lang="en-US" sz="1200" kern="1200" dirty="0" err="1" smtClean="0">
                <a:solidFill>
                  <a:schemeClr val="tx1"/>
                </a:solidFill>
                <a:effectLst/>
                <a:latin typeface="+mn-lt"/>
                <a:ea typeface="+mn-ea"/>
                <a:cs typeface="+mn-cs"/>
              </a:rPr>
              <a:t>WaveNet</a:t>
            </a:r>
            <a:r>
              <a:rPr lang="en-US" sz="1200" kern="1200" dirty="0" smtClean="0">
                <a:solidFill>
                  <a:schemeClr val="tx1"/>
                </a:solidFill>
                <a:effectLst/>
                <a:latin typeface="+mn-lt"/>
                <a:ea typeface="+mn-ea"/>
                <a:cs typeface="+mn-cs"/>
              </a:rPr>
              <a:t> and Clarinet achieve high fidelity speech generation, the pure data-driven nature with very limited prior knowledge makes them lack speech controllability, which is an essential feature of a vocoder. Therefore, we proposed a QP structure to dynamically adapt the network structure according to the instantaneous pitch. Now, we already reviewed</a:t>
            </a:r>
            <a:r>
              <a:rPr lang="en-US" sz="1200" kern="1200" baseline="0" dirty="0" smtClean="0">
                <a:solidFill>
                  <a:schemeClr val="tx1"/>
                </a:solidFill>
                <a:effectLst/>
                <a:latin typeface="+mn-lt"/>
                <a:ea typeface="+mn-ea"/>
                <a:cs typeface="+mn-cs"/>
              </a:rPr>
              <a:t> the recent developments of speech generation, and I will start to introduce my proposed </a:t>
            </a:r>
            <a:r>
              <a:rPr lang="en-US" sz="1200" kern="1200" baseline="0" dirty="0" err="1" smtClean="0">
                <a:solidFill>
                  <a:schemeClr val="tx1"/>
                </a:solidFill>
                <a:effectLst/>
                <a:latin typeface="+mn-lt"/>
                <a:ea typeface="+mn-ea"/>
                <a:cs typeface="+mn-cs"/>
              </a:rPr>
              <a:t>QPNet</a:t>
            </a:r>
            <a:r>
              <a:rPr lang="en-US" sz="1200" kern="1200" baseline="0" dirty="0" smtClean="0">
                <a:solidFill>
                  <a:schemeClr val="tx1"/>
                </a:solidFill>
                <a:effectLst/>
                <a:latin typeface="+mn-lt"/>
                <a:ea typeface="+mn-ea"/>
                <a:cs typeface="+mn-cs"/>
              </a:rPr>
              <a:t> and QPPWG.</a:t>
            </a:r>
            <a:endParaRPr lang="en-US" sz="1200" kern="1200" dirty="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19</a:t>
            </a:fld>
            <a:endParaRPr lang="zh-TW" altLang="en-US"/>
          </a:p>
        </p:txBody>
      </p:sp>
    </p:spTree>
    <p:extLst>
      <p:ext uri="{BB962C8B-B14F-4D97-AF65-F5344CB8AC3E}">
        <p14:creationId xmlns:p14="http://schemas.microsoft.com/office/powerpoint/2010/main" val="1621444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sz="1200" kern="1200" dirty="0" smtClean="0">
                <a:solidFill>
                  <a:schemeClr val="tx1"/>
                </a:solidFill>
                <a:effectLst/>
                <a:latin typeface="+mn-lt"/>
                <a:ea typeface="+mn-ea"/>
                <a:cs typeface="+mn-cs"/>
              </a:rPr>
              <a:t>[quasi-periodic]</a:t>
            </a:r>
          </a:p>
          <a:p>
            <a:r>
              <a:rPr lang="en-US" sz="1200" kern="1200" dirty="0" smtClean="0">
                <a:solidFill>
                  <a:schemeClr val="tx1"/>
                </a:solidFill>
                <a:effectLst/>
                <a:latin typeface="+mn-lt"/>
                <a:ea typeface="+mn-ea"/>
                <a:cs typeface="+mn-cs"/>
              </a:rPr>
              <a:t>As we know, speech is a quasi-periodic signal, which includes periodic and aperiodic components. The periodic component has a long-term correlation, and the aperiodic component has a short-term correlation.</a:t>
            </a:r>
          </a:p>
          <a:p>
            <a:endParaRPr lang="zh-TW" altLang="en-US" dirty="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20</a:t>
            </a:fld>
            <a:endParaRPr lang="zh-TW" altLang="en-US"/>
          </a:p>
        </p:txBody>
      </p:sp>
    </p:spTree>
    <p:extLst>
      <p:ext uri="{BB962C8B-B14F-4D97-AF65-F5344CB8AC3E}">
        <p14:creationId xmlns:p14="http://schemas.microsoft.com/office/powerpoint/2010/main" val="30698054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sz="1200" kern="1200" dirty="0" smtClean="0">
                <a:solidFill>
                  <a:schemeClr val="tx1"/>
                </a:solidFill>
                <a:effectLst/>
                <a:latin typeface="+mn-lt"/>
                <a:ea typeface="+mn-ea"/>
                <a:cs typeface="+mn-cs"/>
              </a:rPr>
              <a:t>[</a:t>
            </a:r>
            <a:r>
              <a:rPr lang="en-US" altLang="zh-TW" sz="1200" kern="1200" dirty="0"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nefficient speech]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a result, modeling speech using a fixed unified network without any prior knowledge of audio periodicity is inefficient. For example, as shown in this figure, the fixed receptive field length and sampling sparsity make the network oversample the periodic signal, which means the receptive field includes many redundant samples.</a:t>
            </a:r>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21</a:t>
            </a:fld>
            <a:endParaRPr lang="zh-TW" altLang="en-US"/>
          </a:p>
        </p:txBody>
      </p:sp>
    </p:spTree>
    <p:extLst>
      <p:ext uri="{BB962C8B-B14F-4D97-AF65-F5344CB8AC3E}">
        <p14:creationId xmlns:p14="http://schemas.microsoft.com/office/powerpoint/2010/main" val="35262635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sz="1200" kern="1200" dirty="0" smtClean="0">
                <a:solidFill>
                  <a:schemeClr val="tx1"/>
                </a:solidFill>
                <a:effectLst/>
                <a:latin typeface="+mn-lt"/>
                <a:ea typeface="+mn-ea"/>
                <a:cs typeface="+mn-cs"/>
              </a:rPr>
              <a:t>[limited pitch controllability]</a:t>
            </a:r>
          </a:p>
          <a:p>
            <a:r>
              <a:rPr lang="en-US" sz="1200" kern="1200" dirty="0" smtClean="0">
                <a:solidFill>
                  <a:schemeClr val="tx1"/>
                </a:solidFill>
                <a:effectLst/>
                <a:latin typeface="+mn-lt"/>
                <a:ea typeface="+mn-ea"/>
                <a:cs typeface="+mn-cs"/>
              </a:rPr>
              <a:t>Furthermore, because of the unified model nature without prior knowledge of pitch, the unified vocoders do not explicitly model periodic components. Therefore, it is difficult for these vocoders to generate speech with an accurate pitch when conditioned on acoustic features with F0 is not in the observed F0 range of training data or unseen spectral and F0 pairs. </a:t>
            </a:r>
          </a:p>
          <a:p>
            <a:r>
              <a:rPr lang="en-US" sz="1200" kern="1200" dirty="0" smtClean="0">
                <a:solidFill>
                  <a:schemeClr val="tx1"/>
                </a:solidFill>
                <a:effectLst/>
                <a:latin typeface="+mn-lt"/>
                <a:ea typeface="+mn-ea"/>
                <a:cs typeface="+mn-cs"/>
              </a:rPr>
              <a:t>Here</a:t>
            </a:r>
            <a:r>
              <a:rPr lang="en-US" sz="1200" kern="1200" baseline="0" dirty="0" smtClean="0">
                <a:solidFill>
                  <a:schemeClr val="tx1"/>
                </a:solidFill>
                <a:effectLst/>
                <a:latin typeface="+mn-lt"/>
                <a:ea typeface="+mn-ea"/>
                <a:cs typeface="+mn-cs"/>
              </a:rPr>
              <a:t> are some examples. </a:t>
            </a:r>
          </a:p>
          <a:p>
            <a:r>
              <a:rPr lang="en-US" sz="1200" kern="1200" baseline="0" dirty="0" smtClean="0">
                <a:solidFill>
                  <a:schemeClr val="tx1"/>
                </a:solidFill>
                <a:effectLst/>
                <a:latin typeface="+mn-lt"/>
                <a:ea typeface="+mn-ea"/>
                <a:cs typeface="+mn-cs"/>
              </a:rPr>
              <a:t>First, I play the sounds with normal F0. </a:t>
            </a:r>
          </a:p>
          <a:p>
            <a:r>
              <a:rPr lang="en-US" sz="1200" kern="1200" baseline="0" dirty="0" smtClean="0">
                <a:solidFill>
                  <a:schemeClr val="tx1"/>
                </a:solidFill>
                <a:effectLst/>
                <a:latin typeface="+mn-lt"/>
                <a:ea typeface="+mn-ea"/>
                <a:cs typeface="+mn-cs"/>
              </a:rPr>
              <a:t>Second, I play the sounds with doubled F0.</a:t>
            </a:r>
            <a:endParaRPr lang="en-US" sz="1200" kern="1200" dirty="0" smtClean="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ED2A9E9-3003-4715-8739-D341CA3E516B}"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2047995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sz="1200" kern="1200" dirty="0" smtClean="0">
                <a:solidFill>
                  <a:schemeClr val="tx1"/>
                </a:solidFill>
                <a:effectLst/>
                <a:latin typeface="+mn-lt"/>
                <a:ea typeface="+mn-ea"/>
                <a:cs typeface="+mn-cs"/>
              </a:rPr>
              <a:t>[PDCNN]</a:t>
            </a:r>
          </a:p>
          <a:p>
            <a:r>
              <a:rPr lang="en-US" sz="1200" kern="1200" dirty="0" smtClean="0">
                <a:solidFill>
                  <a:schemeClr val="tx1"/>
                </a:solidFill>
                <a:effectLst/>
                <a:latin typeface="+mn-lt"/>
                <a:ea typeface="+mn-ea"/>
                <a:cs typeface="+mn-cs"/>
              </a:rPr>
              <a:t>Now,</a:t>
            </a:r>
            <a:r>
              <a:rPr lang="en-US" sz="1200" kern="1200" baseline="0" dirty="0" smtClean="0">
                <a:solidFill>
                  <a:schemeClr val="tx1"/>
                </a:solidFill>
                <a:effectLst/>
                <a:latin typeface="+mn-lt"/>
                <a:ea typeface="+mn-ea"/>
                <a:cs typeface="+mn-cs"/>
              </a:rPr>
              <a:t> I would like to introduce the proposed modules of </a:t>
            </a:r>
            <a:r>
              <a:rPr lang="en-US" sz="1200" kern="1200" baseline="0" dirty="0" err="1" smtClean="0">
                <a:solidFill>
                  <a:schemeClr val="tx1"/>
                </a:solidFill>
                <a:effectLst/>
                <a:latin typeface="+mn-lt"/>
                <a:ea typeface="+mn-ea"/>
                <a:cs typeface="+mn-cs"/>
              </a:rPr>
              <a:t>QPNet</a:t>
            </a:r>
            <a:r>
              <a:rPr lang="en-US" sz="1200" kern="1200" baseline="0" dirty="0" smtClean="0">
                <a:solidFill>
                  <a:schemeClr val="tx1"/>
                </a:solidFill>
                <a:effectLst/>
                <a:latin typeface="+mn-lt"/>
                <a:ea typeface="+mn-ea"/>
                <a:cs typeface="+mn-cs"/>
              </a:rPr>
              <a:t> and QPPWG.</a:t>
            </a:r>
          </a:p>
          <a:p>
            <a:r>
              <a:rPr lang="en-US" sz="1200" kern="1200" baseline="0" dirty="0" smtClean="0">
                <a:solidFill>
                  <a:schemeClr val="tx1"/>
                </a:solidFill>
                <a:effectLst/>
                <a:latin typeface="+mn-lt"/>
                <a:ea typeface="+mn-ea"/>
                <a:cs typeface="+mn-cs"/>
              </a:rPr>
              <a:t>The first one is PDCNN.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know that the main drawback of CNN/DCNN is the fixed geometric structure. Specifically, convolution with a size two kernel can be formulated like this formula. “y” are feature maps, “I” denotes input, and “o” denotes output. “W^(c)” and “W^(p)” are trainable weight matrices for current and past samples, respectively. “t” is the time index, and “d” is the dilation size. For CNN, “d” is set to one. For DCNN, “d” is pre-defined and time-invariant. However, for our proposed PDCNN, the dilation size “d’” is pitch-dependent and time-variant. That is, the original dilation size “d” is multiplied by a time-variant pitch-dependent scale “E” to get the dilation size “d’” of PDCNN. </a:t>
            </a:r>
          </a:p>
          <a:p>
            <a:endParaRPr lang="en-US" altLang="zh-TW" dirty="0" smtClean="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23</a:t>
            </a:fld>
            <a:endParaRPr lang="zh-TW" altLang="en-US"/>
          </a:p>
        </p:txBody>
      </p:sp>
    </p:spTree>
    <p:extLst>
      <p:ext uri="{BB962C8B-B14F-4D97-AF65-F5344CB8AC3E}">
        <p14:creationId xmlns:p14="http://schemas.microsoft.com/office/powerpoint/2010/main" val="6049362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sz="1200" kern="1200" dirty="0" smtClean="0">
                <a:solidFill>
                  <a:schemeClr val="tx1"/>
                </a:solidFill>
                <a:effectLst/>
                <a:latin typeface="+mn-lt"/>
                <a:ea typeface="+mn-ea"/>
                <a:cs typeface="+mn-cs"/>
              </a:rPr>
              <a:t>[PDCNN implementation]</a:t>
            </a:r>
          </a:p>
          <a:p>
            <a:r>
              <a:rPr lang="en-US" sz="1200" kern="1200" dirty="0" smtClean="0">
                <a:solidFill>
                  <a:schemeClr val="tx1"/>
                </a:solidFill>
                <a:effectLst/>
                <a:latin typeface="+mn-lt"/>
                <a:ea typeface="+mn-ea"/>
                <a:cs typeface="+mn-cs"/>
              </a:rPr>
              <a:t>For the implementation of PDCNN, since directly modifying the CNN module to dynamically change the dilation size is difficult, we dynamically index the input feature map which is equivalent to changing the dilation size. Specifically, the results of a 2×1 CNN are equivalent to the summation of the results of two 1×1 CNNs namely CNN(c) for the current samples and CNN(p) for the past samples. Therefore, we first get the dilation size of each sample, and then we index the input feature map of the 1×1 CNN(p) according to the dilation size. Finally, we sum the results of CNN^(c) and CNN^(p) to get the PDCNN results.</a:t>
            </a:r>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24</a:t>
            </a:fld>
            <a:endParaRPr lang="zh-TW" altLang="en-US"/>
          </a:p>
        </p:txBody>
      </p:sp>
    </p:spTree>
    <p:extLst>
      <p:ext uri="{BB962C8B-B14F-4D97-AF65-F5344CB8AC3E}">
        <p14:creationId xmlns:p14="http://schemas.microsoft.com/office/powerpoint/2010/main" val="31060627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sz="1200" kern="1200" dirty="0" smtClean="0">
                <a:solidFill>
                  <a:schemeClr val="tx1"/>
                </a:solidFill>
                <a:effectLst/>
                <a:latin typeface="+mn-lt"/>
                <a:ea typeface="+mn-ea"/>
                <a:cs typeface="+mn-cs"/>
              </a:rPr>
              <a:t>[PD receptive field]</a:t>
            </a:r>
          </a:p>
          <a:p>
            <a:r>
              <a:rPr lang="en-US" sz="1200" kern="1200" dirty="0" smtClean="0">
                <a:solidFill>
                  <a:schemeClr val="tx1"/>
                </a:solidFill>
                <a:effectLst/>
                <a:latin typeface="+mn-lt"/>
                <a:ea typeface="+mn-ea"/>
                <a:cs typeface="+mn-cs"/>
              </a:rPr>
              <a:t>With the pitch-dependent dilation size, each sample has a specific effective receptive field length corresponding to its pitch. For example, as shown in this figure, although signals (a) and (b) have different frequencies, by changing the sparsity of the CNN sampling grids, their effective receptive fields still contain the same number of cycles.</a:t>
            </a:r>
            <a:endParaRPr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25</a:t>
            </a:fld>
            <a:endParaRPr lang="zh-TW" altLang="en-US"/>
          </a:p>
        </p:txBody>
      </p:sp>
    </p:spTree>
    <p:extLst>
      <p:ext uri="{BB962C8B-B14F-4D97-AF65-F5344CB8AC3E}">
        <p14:creationId xmlns:p14="http://schemas.microsoft.com/office/powerpoint/2010/main" val="41349949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sz="1200" kern="1200" dirty="0" smtClean="0">
                <a:solidFill>
                  <a:schemeClr val="tx1"/>
                </a:solidFill>
                <a:effectLst/>
                <a:latin typeface="+mn-lt"/>
                <a:ea typeface="+mn-ea"/>
                <a:cs typeface="+mn-cs"/>
              </a:rPr>
              <a:t>[QP structure]</a:t>
            </a:r>
          </a:p>
          <a:p>
            <a:r>
              <a:rPr lang="en-US" sz="1200" kern="1200" dirty="0" smtClean="0">
                <a:solidFill>
                  <a:schemeClr val="tx1"/>
                </a:solidFill>
                <a:effectLst/>
                <a:latin typeface="+mn-lt"/>
                <a:ea typeface="+mn-ea"/>
                <a:cs typeface="+mn-cs"/>
              </a:rPr>
              <a:t>Since speech has periodic and aperiodic components , we propose a QP structure to simultaneously model them. The QP structure is composed of cascaded fixed and adaptive blocks. The fixed blocks with fixed network structures adopt DCNNs to model the short-term correlations of aperiodic components. The adaptive blocks adopt PDCNNs to model the long-term correlations of periodic components, and its network architecture is dynamically changed according to the instantaneous F0.</a:t>
            </a:r>
          </a:p>
          <a:p>
            <a:endParaRPr lang="en-US" altLang="zh-TW" baseline="0" dirty="0" smtClean="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26</a:t>
            </a:fld>
            <a:endParaRPr lang="zh-TW" altLang="en-US"/>
          </a:p>
        </p:txBody>
      </p:sp>
    </p:spTree>
    <p:extLst>
      <p:ext uri="{BB962C8B-B14F-4D97-AF65-F5344CB8AC3E}">
        <p14:creationId xmlns:p14="http://schemas.microsoft.com/office/powerpoint/2010/main" val="36626667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QPNet</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First, we apply the QP structure to the </a:t>
            </a:r>
            <a:r>
              <a:rPr lang="en-US" sz="1200" kern="1200" dirty="0" err="1" smtClean="0">
                <a:solidFill>
                  <a:schemeClr val="tx1"/>
                </a:solidFill>
                <a:effectLst/>
                <a:latin typeface="+mn-lt"/>
                <a:ea typeface="+mn-ea"/>
                <a:cs typeface="+mn-cs"/>
              </a:rPr>
              <a:t>WaveNet</a:t>
            </a:r>
            <a:r>
              <a:rPr lang="en-US" sz="1200" kern="1200" dirty="0" smtClean="0">
                <a:solidFill>
                  <a:schemeClr val="tx1"/>
                </a:solidFill>
                <a:effectLst/>
                <a:latin typeface="+mn-lt"/>
                <a:ea typeface="+mn-ea"/>
                <a:cs typeface="+mn-cs"/>
              </a:rPr>
              <a:t> vocoder. The main difference from </a:t>
            </a:r>
            <a:r>
              <a:rPr lang="en-US" sz="1200" kern="1200" dirty="0" err="1" smtClean="0">
                <a:solidFill>
                  <a:schemeClr val="tx1"/>
                </a:solidFill>
                <a:effectLst/>
                <a:latin typeface="+mn-lt"/>
                <a:ea typeface="+mn-ea"/>
                <a:cs typeface="+mn-cs"/>
              </a:rPr>
              <a:t>WaveNet</a:t>
            </a:r>
            <a:r>
              <a:rPr lang="en-US" sz="1200" kern="1200" dirty="0" smtClean="0">
                <a:solidFill>
                  <a:schemeClr val="tx1"/>
                </a:solidFill>
                <a:effectLst/>
                <a:latin typeface="+mn-lt"/>
                <a:ea typeface="+mn-ea"/>
                <a:cs typeface="+mn-cs"/>
              </a:rPr>
              <a:t> is that </a:t>
            </a:r>
            <a:r>
              <a:rPr lang="en-US" sz="1200" kern="1200" dirty="0" err="1" smtClean="0">
                <a:solidFill>
                  <a:schemeClr val="tx1"/>
                </a:solidFill>
                <a:effectLst/>
                <a:latin typeface="+mn-lt"/>
                <a:ea typeface="+mn-ea"/>
                <a:cs typeface="+mn-cs"/>
              </a:rPr>
              <a:t>QPNet</a:t>
            </a:r>
            <a:r>
              <a:rPr lang="en-US" sz="1200" kern="1200" dirty="0" smtClean="0">
                <a:solidFill>
                  <a:schemeClr val="tx1"/>
                </a:solidFill>
                <a:effectLst/>
                <a:latin typeface="+mn-lt"/>
                <a:ea typeface="+mn-ea"/>
                <a:cs typeface="+mn-cs"/>
              </a:rPr>
              <a:t> replaces several fixed blocks of </a:t>
            </a:r>
            <a:r>
              <a:rPr lang="en-US" sz="1200" kern="1200" dirty="0" err="1" smtClean="0">
                <a:solidFill>
                  <a:schemeClr val="tx1"/>
                </a:solidFill>
                <a:effectLst/>
                <a:latin typeface="+mn-lt"/>
                <a:ea typeface="+mn-ea"/>
                <a:cs typeface="+mn-cs"/>
              </a:rPr>
              <a:t>WaveNet</a:t>
            </a:r>
            <a:r>
              <a:rPr lang="en-US" sz="1200" kern="1200" dirty="0" smtClean="0">
                <a:solidFill>
                  <a:schemeClr val="tx1"/>
                </a:solidFill>
                <a:effectLst/>
                <a:latin typeface="+mn-lt"/>
                <a:ea typeface="+mn-ea"/>
                <a:cs typeface="+mn-cs"/>
              </a:rPr>
              <a:t> with the proposed adaptive blocks to improve its pitch controllability and modeling efficiency. With the proposed QP structure, </a:t>
            </a:r>
            <a:r>
              <a:rPr lang="en-US" sz="1200" kern="1200" dirty="0" err="1" smtClean="0">
                <a:solidFill>
                  <a:schemeClr val="tx1"/>
                </a:solidFill>
                <a:effectLst/>
                <a:latin typeface="+mn-lt"/>
                <a:ea typeface="+mn-ea"/>
                <a:cs typeface="+mn-cs"/>
              </a:rPr>
              <a:t>QPNet</a:t>
            </a:r>
            <a:r>
              <a:rPr lang="en-US" sz="1200" kern="1200" dirty="0" smtClean="0">
                <a:solidFill>
                  <a:schemeClr val="tx1"/>
                </a:solidFill>
                <a:effectLst/>
                <a:latin typeface="+mn-lt"/>
                <a:ea typeface="+mn-ea"/>
                <a:cs typeface="+mn-cs"/>
              </a:rPr>
              <a:t> achieves similar speech quality and higher pitch accuracy than </a:t>
            </a:r>
            <a:r>
              <a:rPr lang="en-US" sz="1200" kern="1200" dirty="0" err="1" smtClean="0">
                <a:solidFill>
                  <a:schemeClr val="tx1"/>
                </a:solidFill>
                <a:effectLst/>
                <a:latin typeface="+mn-lt"/>
                <a:ea typeface="+mn-ea"/>
                <a:cs typeface="+mn-cs"/>
              </a:rPr>
              <a:t>WaveNet</a:t>
            </a:r>
            <a:r>
              <a:rPr lang="en-US" sz="1200" kern="1200" dirty="0" smtClean="0">
                <a:solidFill>
                  <a:schemeClr val="tx1"/>
                </a:solidFill>
                <a:effectLst/>
                <a:latin typeface="+mn-lt"/>
                <a:ea typeface="+mn-ea"/>
                <a:cs typeface="+mn-cs"/>
              </a:rPr>
              <a:t> while the model size is halved of that of </a:t>
            </a:r>
            <a:r>
              <a:rPr lang="en-US" sz="1200" kern="1200" dirty="0" err="1" smtClean="0">
                <a:solidFill>
                  <a:schemeClr val="tx1"/>
                </a:solidFill>
                <a:effectLst/>
                <a:latin typeface="+mn-lt"/>
                <a:ea typeface="+mn-ea"/>
                <a:cs typeface="+mn-cs"/>
              </a:rPr>
              <a:t>WaveNet</a:t>
            </a:r>
            <a:r>
              <a:rPr lang="en-US" sz="1200" kern="1200" dirty="0" smtClean="0">
                <a:solidFill>
                  <a:schemeClr val="tx1"/>
                </a:solidFill>
                <a:effectLst/>
                <a:latin typeface="+mn-lt"/>
                <a:ea typeface="+mn-ea"/>
                <a:cs typeface="+mn-cs"/>
              </a:rPr>
              <a:t>. However, although the model size is reduced by 50%, it is still large. The large network and AR-mechanism make the generation is still far away from real-time.</a:t>
            </a:r>
          </a:p>
          <a:p>
            <a:endParaRPr lang="zh-TW" altLang="en-US" dirty="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27</a:t>
            </a:fld>
            <a:endParaRPr lang="zh-TW" altLang="en-US"/>
          </a:p>
        </p:txBody>
      </p:sp>
    </p:spTree>
    <p:extLst>
      <p:ext uri="{BB962C8B-B14F-4D97-AF65-F5344CB8AC3E}">
        <p14:creationId xmlns:p14="http://schemas.microsoft.com/office/powerpoint/2010/main" val="32442589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sz="1200" kern="1200" dirty="0" smtClean="0">
                <a:solidFill>
                  <a:schemeClr val="tx1"/>
                </a:solidFill>
                <a:effectLst/>
                <a:latin typeface="+mn-lt"/>
                <a:ea typeface="+mn-ea"/>
                <a:cs typeface="+mn-cs"/>
              </a:rPr>
              <a:t>[QPPWG]</a:t>
            </a:r>
          </a:p>
          <a:p>
            <a:r>
              <a:rPr lang="en-US" sz="1200" kern="1200" dirty="0" smtClean="0">
                <a:solidFill>
                  <a:schemeClr val="tx1"/>
                </a:solidFill>
                <a:effectLst/>
                <a:latin typeface="+mn-lt"/>
                <a:ea typeface="+mn-ea"/>
                <a:cs typeface="+mn-cs"/>
              </a:rPr>
              <a:t>As a result, we apply the QP structure to parallel </a:t>
            </a:r>
            <a:r>
              <a:rPr lang="en-US" sz="1200" kern="1200" dirty="0" err="1" smtClean="0">
                <a:solidFill>
                  <a:schemeClr val="tx1"/>
                </a:solidFill>
                <a:effectLst/>
                <a:latin typeface="+mn-lt"/>
                <a:ea typeface="+mn-ea"/>
                <a:cs typeface="+mn-cs"/>
              </a:rPr>
              <a:t>WaveGAN</a:t>
            </a:r>
            <a:r>
              <a:rPr lang="en-US" sz="1200" kern="1200" dirty="0" smtClean="0">
                <a:solidFill>
                  <a:schemeClr val="tx1"/>
                </a:solidFill>
                <a:effectLst/>
                <a:latin typeface="+mn-lt"/>
                <a:ea typeface="+mn-ea"/>
                <a:cs typeface="+mn-cs"/>
              </a:rPr>
              <a:t> (PWG), which is a compact and non-AR generative model. Since the discriminator and multi-STFT loss show the effectiveness in PWG training, the proposed QPPWG inherits them,  and the main improvement is applying the QP structure to the generator. Even if the</a:t>
            </a:r>
            <a:r>
              <a:rPr lang="en-US" sz="1200" kern="1200" baseline="0" dirty="0" smtClean="0">
                <a:solidFill>
                  <a:schemeClr val="tx1"/>
                </a:solidFill>
                <a:effectLst/>
                <a:latin typeface="+mn-lt"/>
                <a:ea typeface="+mn-ea"/>
                <a:cs typeface="+mn-cs"/>
              </a:rPr>
              <a:t> model size of PWG is only 3% of </a:t>
            </a:r>
            <a:r>
              <a:rPr lang="en-US" sz="1200" kern="1200" baseline="0" dirty="0" err="1" smtClean="0">
                <a:solidFill>
                  <a:schemeClr val="tx1"/>
                </a:solidFill>
                <a:effectLst/>
                <a:latin typeface="+mn-lt"/>
                <a:ea typeface="+mn-ea"/>
                <a:cs typeface="+mn-cs"/>
              </a:rPr>
              <a:t>WaveNet</a:t>
            </a:r>
            <a:r>
              <a:rPr lang="en-US" sz="1200" kern="1200" baseline="0" dirty="0" smtClean="0">
                <a:solidFill>
                  <a:schemeClr val="tx1"/>
                </a:solidFill>
                <a:effectLst/>
                <a:latin typeface="+mn-lt"/>
                <a:ea typeface="+mn-ea"/>
                <a:cs typeface="+mn-cs"/>
              </a:rPr>
              <a:t>, QPPWG still further reduce 30% model size of PWG while achieving similar speech quality but higher pitch controllability.</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 the other hand, compared with </a:t>
            </a:r>
            <a:r>
              <a:rPr lang="en-US" sz="1200" kern="1200" dirty="0" err="1" smtClean="0">
                <a:solidFill>
                  <a:schemeClr val="tx1"/>
                </a:solidFill>
                <a:effectLst/>
                <a:latin typeface="+mn-lt"/>
                <a:ea typeface="+mn-ea"/>
                <a:cs typeface="+mn-cs"/>
              </a:rPr>
              <a:t>QPNet</a:t>
            </a:r>
            <a:r>
              <a:rPr lang="en-US" sz="1200" kern="1200" dirty="0" smtClean="0">
                <a:solidFill>
                  <a:schemeClr val="tx1"/>
                </a:solidFill>
                <a:effectLst/>
                <a:latin typeface="+mn-lt"/>
                <a:ea typeface="+mn-ea"/>
                <a:cs typeface="+mn-cs"/>
              </a:rPr>
              <a:t>, the main difference of QPPWG is the Non-AR mechanism, Gaussian noise input, raw waveform output, and only 5 % model size. </a:t>
            </a:r>
            <a:endParaRPr lang="en-US" altLang="zh-TW" baseline="0" dirty="0" smtClean="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28</a:t>
            </a:fld>
            <a:endParaRPr lang="zh-TW" altLang="en-US"/>
          </a:p>
        </p:txBody>
      </p:sp>
    </p:spTree>
    <p:extLst>
      <p:ext uri="{BB962C8B-B14F-4D97-AF65-F5344CB8AC3E}">
        <p14:creationId xmlns:p14="http://schemas.microsoft.com/office/powerpoint/2010/main" val="3928356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sz="1200" kern="1200" dirty="0" smtClean="0">
                <a:solidFill>
                  <a:schemeClr val="tx1"/>
                </a:solidFill>
                <a:effectLst/>
                <a:latin typeface="+mn-lt"/>
                <a:ea typeface="+mn-ea"/>
                <a:cs typeface="+mn-cs"/>
              </a:rPr>
              <a:t>[research overview]</a:t>
            </a:r>
          </a:p>
          <a:p>
            <a:r>
              <a:rPr lang="en-US" sz="1200" kern="1200" dirty="0" smtClean="0">
                <a:solidFill>
                  <a:schemeClr val="tx1"/>
                </a:solidFill>
                <a:effectLst/>
                <a:latin typeface="+mn-lt"/>
                <a:ea typeface="+mn-ea"/>
                <a:cs typeface="+mn-cs"/>
              </a:rPr>
              <a:t>During my master's program and working in ASUS, my research focused on speaker identification. I adopted the conventional GMM-based method, and I also developed a real-time system with a Windows user interface and an Android App. Moreover, my system was integrated with a microphone array and face recognition.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Academia </a:t>
            </a:r>
            <a:r>
              <a:rPr lang="en-US" sz="1200" kern="1200" dirty="0" err="1" smtClean="0">
                <a:solidFill>
                  <a:schemeClr val="tx1"/>
                </a:solidFill>
                <a:effectLst/>
                <a:latin typeface="+mn-lt"/>
                <a:ea typeface="+mn-ea"/>
                <a:cs typeface="+mn-cs"/>
              </a:rPr>
              <a:t>Sinica</a:t>
            </a:r>
            <a:r>
              <a:rPr lang="en-US" sz="1200" kern="1200" dirty="0" smtClean="0">
                <a:solidFill>
                  <a:schemeClr val="tx1"/>
                </a:solidFill>
                <a:effectLst/>
                <a:latin typeface="+mn-lt"/>
                <a:ea typeface="+mn-ea"/>
                <a:cs typeface="+mn-cs"/>
              </a:rPr>
              <a:t>, I developed an exemplar-based voice conversion system to achieve above-average performance in Voice conversion challenge VCC 2016. I also participated in the development of VAE WGAN-based voice conversion. Furthermore, I proposed exemplar-based post-filters for the speech </a:t>
            </a:r>
            <a:r>
              <a:rPr lang="en-US" sz="1200" kern="1200" dirty="0" err="1" smtClean="0">
                <a:solidFill>
                  <a:schemeClr val="tx1"/>
                </a:solidFill>
                <a:effectLst/>
                <a:latin typeface="+mn-lt"/>
                <a:ea typeface="+mn-ea"/>
                <a:cs typeface="+mn-cs"/>
              </a:rPr>
              <a:t>denoising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autoencoder</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At Nagoya University, I continue the voice conversion research and participated in VCC 2018 and 2020. I also corporate with my colleague to provide a </a:t>
            </a:r>
            <a:r>
              <a:rPr lang="en-US" sz="1200" kern="1200" dirty="0" err="1" smtClean="0">
                <a:solidFill>
                  <a:schemeClr val="tx1"/>
                </a:solidFill>
                <a:effectLst/>
                <a:latin typeface="+mn-lt"/>
                <a:ea typeface="+mn-ea"/>
                <a:cs typeface="+mn-cs"/>
              </a:rPr>
              <a:t>CycleVAE</a:t>
            </a:r>
            <a:r>
              <a:rPr lang="en-US" sz="1200" kern="1200" dirty="0" smtClean="0">
                <a:solidFill>
                  <a:schemeClr val="tx1"/>
                </a:solidFill>
                <a:effectLst/>
                <a:latin typeface="+mn-lt"/>
                <a:ea typeface="+mn-ea"/>
                <a:cs typeface="+mn-cs"/>
              </a:rPr>
              <a:t> baseline system for VCC 2020. Furthermore, I proposed some robustness and flexibility improvements for CNN-based neural vocoders such as </a:t>
            </a:r>
            <a:r>
              <a:rPr lang="en-US" sz="1200" kern="1200" dirty="0" err="1" smtClean="0">
                <a:solidFill>
                  <a:schemeClr val="tx1"/>
                </a:solidFill>
                <a:effectLst/>
                <a:latin typeface="+mn-lt"/>
                <a:ea typeface="+mn-ea"/>
                <a:cs typeface="+mn-cs"/>
              </a:rPr>
              <a:t>WaveNet</a:t>
            </a:r>
            <a:r>
              <a:rPr lang="en-US" sz="1200" kern="1200" dirty="0" smtClean="0">
                <a:solidFill>
                  <a:schemeClr val="tx1"/>
                </a:solidFill>
                <a:effectLst/>
                <a:latin typeface="+mn-lt"/>
                <a:ea typeface="+mn-ea"/>
                <a:cs typeface="+mn-cs"/>
              </a:rPr>
              <a:t> and Parallel </a:t>
            </a:r>
            <a:r>
              <a:rPr lang="en-US" sz="1200" kern="1200" dirty="0" err="1" smtClean="0">
                <a:solidFill>
                  <a:schemeClr val="tx1"/>
                </a:solidFill>
                <a:effectLst/>
                <a:latin typeface="+mn-lt"/>
                <a:ea typeface="+mn-ea"/>
                <a:cs typeface="+mn-cs"/>
              </a:rPr>
              <a:t>WaveGAN</a:t>
            </a:r>
            <a:r>
              <a:rPr lang="en-US" sz="1200" kern="1200" dirty="0" smtClean="0">
                <a:solidFill>
                  <a:schemeClr val="tx1"/>
                </a:solidFill>
                <a:effectLst/>
                <a:latin typeface="+mn-lt"/>
                <a:ea typeface="+mn-ea"/>
                <a:cs typeface="+mn-cs"/>
              </a:rPr>
              <a:t>. I also proposed a neural-post-filter for low-cost TTS systems. Today, my talk focuses on the neural vocoder work.</a:t>
            </a:r>
            <a:endParaRPr lang="zh-TW" altLang="en-US" dirty="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2</a:t>
            </a:fld>
            <a:endParaRPr lang="zh-TW" altLang="en-US"/>
          </a:p>
        </p:txBody>
      </p:sp>
    </p:spTree>
    <p:extLst>
      <p:ext uri="{BB962C8B-B14F-4D97-AF65-F5344CB8AC3E}">
        <p14:creationId xmlns:p14="http://schemas.microsoft.com/office/powerpoint/2010/main" val="730578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sz="1200" kern="1200" dirty="0" smtClean="0">
                <a:solidFill>
                  <a:schemeClr val="tx1"/>
                </a:solidFill>
                <a:effectLst/>
                <a:latin typeface="+mn-lt"/>
                <a:ea typeface="+mn-ea"/>
                <a:cs typeface="+mn-cs"/>
              </a:rPr>
              <a:t>[sinusoid generation experiments]</a:t>
            </a:r>
          </a:p>
          <a:p>
            <a:r>
              <a:rPr lang="en-US" sz="1200" kern="1200" dirty="0" smtClean="0">
                <a:solidFill>
                  <a:schemeClr val="tx1"/>
                </a:solidFill>
                <a:effectLst/>
                <a:latin typeface="+mn-lt"/>
                <a:ea typeface="+mn-ea"/>
                <a:cs typeface="+mn-cs"/>
              </a:rPr>
              <a:t>To evaluate the effectiveness of the proposed PDCNN, we first evaluated simple periodic signal generations.  The models were trained using single tone sinusoids from 80 Hz to 400 Hz and one-dimensional F0. In the testing stage, the receptive field was initialized using the target sinusoid, and the auxiliary feature was also one-dimensional F0.</a:t>
            </a:r>
          </a:p>
          <a:p>
            <a:r>
              <a:rPr lang="en-US" sz="1200" kern="1200" dirty="0" smtClean="0">
                <a:solidFill>
                  <a:schemeClr val="tx1"/>
                </a:solidFill>
                <a:effectLst/>
                <a:latin typeface="+mn-lt"/>
                <a:ea typeface="+mn-ea"/>
                <a:cs typeface="+mn-cs"/>
              </a:rPr>
              <a:t>Three models were evaluated. The first one is vanilla </a:t>
            </a:r>
            <a:r>
              <a:rPr lang="en-US" sz="1200" kern="1200" dirty="0" err="1" smtClean="0">
                <a:solidFill>
                  <a:schemeClr val="tx1"/>
                </a:solidFill>
                <a:effectLst/>
                <a:latin typeface="+mn-lt"/>
                <a:ea typeface="+mn-ea"/>
                <a:cs typeface="+mn-cs"/>
              </a:rPr>
              <a:t>WaveNet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WNf</a:t>
            </a:r>
            <a:r>
              <a:rPr lang="en-US" sz="1200" kern="1200" dirty="0" smtClean="0">
                <a:solidFill>
                  <a:schemeClr val="tx1"/>
                </a:solidFill>
                <a:effectLst/>
                <a:latin typeface="+mn-lt"/>
                <a:ea typeface="+mn-ea"/>
                <a:cs typeface="+mn-cs"/>
              </a:rPr>
              <a:t>). The second one is the halved size </a:t>
            </a:r>
            <a:r>
              <a:rPr lang="en-US" sz="1200" kern="1200" dirty="0" err="1" smtClean="0">
                <a:solidFill>
                  <a:schemeClr val="tx1"/>
                </a:solidFill>
                <a:effectLst/>
                <a:latin typeface="+mn-lt"/>
                <a:ea typeface="+mn-ea"/>
                <a:cs typeface="+mn-cs"/>
              </a:rPr>
              <a:t>WaveNet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WNc</a:t>
            </a:r>
            <a:r>
              <a:rPr lang="en-US" sz="1200" kern="1200" dirty="0" smtClean="0">
                <a:solidFill>
                  <a:schemeClr val="tx1"/>
                </a:solidFill>
                <a:effectLst/>
                <a:latin typeface="+mn-lt"/>
                <a:ea typeface="+mn-ea"/>
                <a:cs typeface="+mn-cs"/>
              </a:rPr>
              <a:t>). The third one is </a:t>
            </a:r>
            <a:r>
              <a:rPr lang="en-US" sz="1200" kern="1200" dirty="0" err="1" smtClean="0">
                <a:solidFill>
                  <a:schemeClr val="tx1"/>
                </a:solidFill>
                <a:effectLst/>
                <a:latin typeface="+mn-lt"/>
                <a:ea typeface="+mn-ea"/>
                <a:cs typeface="+mn-cs"/>
              </a:rPr>
              <a:t>pQPNet</a:t>
            </a:r>
            <a:r>
              <a:rPr lang="en-US" sz="1200" kern="1200" dirty="0" smtClean="0">
                <a:solidFill>
                  <a:schemeClr val="tx1"/>
                </a:solidFill>
                <a:effectLst/>
                <a:latin typeface="+mn-lt"/>
                <a:ea typeface="+mn-ea"/>
                <a:cs typeface="+mn-cs"/>
              </a:rPr>
              <a:t>, which is a halved size </a:t>
            </a:r>
            <a:r>
              <a:rPr lang="en-US" sz="1200" kern="1200" dirty="0" err="1" smtClean="0">
                <a:solidFill>
                  <a:schemeClr val="tx1"/>
                </a:solidFill>
                <a:effectLst/>
                <a:latin typeface="+mn-lt"/>
                <a:ea typeface="+mn-ea"/>
                <a:cs typeface="+mn-cs"/>
              </a:rPr>
              <a:t>WaveNet</a:t>
            </a:r>
            <a:r>
              <a:rPr lang="en-US" sz="1200" kern="1200" dirty="0" smtClean="0">
                <a:solidFill>
                  <a:schemeClr val="tx1"/>
                </a:solidFill>
                <a:effectLst/>
                <a:latin typeface="+mn-lt"/>
                <a:ea typeface="+mn-ea"/>
                <a:cs typeface="+mn-cs"/>
              </a:rPr>
              <a:t> but all DCNNs were replaced by PDCNNs.</a:t>
            </a:r>
            <a:endParaRPr lang="en-US" altLang="zh-TW" baseline="0" dirty="0" smtClean="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29</a:t>
            </a:fld>
            <a:endParaRPr lang="zh-TW" altLang="en-US"/>
          </a:p>
        </p:txBody>
      </p:sp>
    </p:spTree>
    <p:extLst>
      <p:ext uri="{BB962C8B-B14F-4D97-AF65-F5344CB8AC3E}">
        <p14:creationId xmlns:p14="http://schemas.microsoft.com/office/powerpoint/2010/main" val="7780416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sz="1200" kern="1200" dirty="0" smtClean="0">
                <a:solidFill>
                  <a:schemeClr val="tx1"/>
                </a:solidFill>
                <a:effectLst/>
                <a:latin typeface="+mn-lt"/>
                <a:ea typeface="+mn-ea"/>
                <a:cs typeface="+mn-cs"/>
              </a:rPr>
              <a:t>[inside test]</a:t>
            </a:r>
          </a:p>
          <a:p>
            <a:r>
              <a:rPr lang="en-US" sz="1200" kern="1200" dirty="0" smtClean="0">
                <a:solidFill>
                  <a:schemeClr val="tx1"/>
                </a:solidFill>
                <a:effectLst/>
                <a:latin typeface="+mn-lt"/>
                <a:ea typeface="+mn-ea"/>
                <a:cs typeface="+mn-cs"/>
              </a:rPr>
              <a:t>First, I show the results of inside tests. We can find that all models can generate clean sinusoids with accurate F0 and high SNR.</a:t>
            </a:r>
            <a:endParaRPr lang="en-US" altLang="zh-TW" baseline="0" dirty="0" smtClean="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30</a:t>
            </a:fld>
            <a:endParaRPr lang="zh-TW" altLang="en-US"/>
          </a:p>
        </p:txBody>
      </p:sp>
    </p:spTree>
    <p:extLst>
      <p:ext uri="{BB962C8B-B14F-4D97-AF65-F5344CB8AC3E}">
        <p14:creationId xmlns:p14="http://schemas.microsoft.com/office/powerpoint/2010/main" val="10710679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sz="1200" kern="1200" dirty="0" smtClean="0">
                <a:solidFill>
                  <a:schemeClr val="tx1"/>
                </a:solidFill>
                <a:effectLst/>
                <a:latin typeface="+mn-lt"/>
                <a:ea typeface="+mn-ea"/>
                <a:cs typeface="+mn-cs"/>
              </a:rPr>
              <a:t>[outside test]</a:t>
            </a:r>
          </a:p>
          <a:p>
            <a:r>
              <a:rPr lang="en-US" sz="1200" kern="1200" dirty="0" smtClean="0">
                <a:solidFill>
                  <a:schemeClr val="tx1"/>
                </a:solidFill>
                <a:effectLst/>
                <a:latin typeface="+mn-lt"/>
                <a:ea typeface="+mn-ea"/>
                <a:cs typeface="+mn-cs"/>
              </a:rPr>
              <a:t>Secondly, I show the results of the outside 20 Hz sinusoid generation. We can find that small </a:t>
            </a:r>
            <a:r>
              <a:rPr lang="en-US" sz="1200" kern="1200" dirty="0" err="1" smtClean="0">
                <a:solidFill>
                  <a:schemeClr val="tx1"/>
                </a:solidFill>
                <a:effectLst/>
                <a:latin typeface="+mn-lt"/>
                <a:ea typeface="+mn-ea"/>
                <a:cs typeface="+mn-cs"/>
              </a:rPr>
              <a:t>WaveNet</a:t>
            </a:r>
            <a:r>
              <a:rPr lang="en-US" sz="1200" kern="1200" dirty="0" smtClean="0">
                <a:solidFill>
                  <a:schemeClr val="tx1"/>
                </a:solidFill>
                <a:effectLst/>
                <a:latin typeface="+mn-lt"/>
                <a:ea typeface="+mn-ea"/>
                <a:cs typeface="+mn-cs"/>
              </a:rPr>
              <a:t> cannot generate a meaningful result, and the full-size </a:t>
            </a:r>
            <a:r>
              <a:rPr lang="en-US" sz="1200" kern="1200" dirty="0" err="1" smtClean="0">
                <a:solidFill>
                  <a:schemeClr val="tx1"/>
                </a:solidFill>
                <a:effectLst/>
                <a:latin typeface="+mn-lt"/>
                <a:ea typeface="+mn-ea"/>
                <a:cs typeface="+mn-cs"/>
              </a:rPr>
              <a:t>WaveNet</a:t>
            </a:r>
            <a:r>
              <a:rPr lang="en-US" sz="1200" kern="1200" dirty="0" smtClean="0">
                <a:solidFill>
                  <a:schemeClr val="tx1"/>
                </a:solidFill>
                <a:effectLst/>
                <a:latin typeface="+mn-lt"/>
                <a:ea typeface="+mn-ea"/>
                <a:cs typeface="+mn-cs"/>
              </a:rPr>
              <a:t> tends to generate a sinusoid with an inside F0 such as 120 Hz in this figure. However, the proposed </a:t>
            </a:r>
            <a:r>
              <a:rPr lang="en-US" sz="1200" kern="1200" dirty="0" err="1" smtClean="0">
                <a:solidFill>
                  <a:schemeClr val="tx1"/>
                </a:solidFill>
                <a:effectLst/>
                <a:latin typeface="+mn-lt"/>
                <a:ea typeface="+mn-ea"/>
                <a:cs typeface="+mn-cs"/>
              </a:rPr>
              <a:t>pQPNet</a:t>
            </a:r>
            <a:r>
              <a:rPr lang="en-US" sz="1200" kern="1200" dirty="0" smtClean="0">
                <a:solidFill>
                  <a:schemeClr val="tx1"/>
                </a:solidFill>
                <a:effectLst/>
                <a:latin typeface="+mn-lt"/>
                <a:ea typeface="+mn-ea"/>
                <a:cs typeface="+mn-cs"/>
              </a:rPr>
              <a:t> still generates a sinusoid with accurate F0 and high SNR.</a:t>
            </a:r>
            <a:endParaRPr lang="en-US" altLang="zh-TW" baseline="0" dirty="0" smtClean="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31</a:t>
            </a:fld>
            <a:endParaRPr lang="zh-TW" altLang="en-US"/>
          </a:p>
        </p:txBody>
      </p:sp>
    </p:spTree>
    <p:extLst>
      <p:ext uri="{BB962C8B-B14F-4D97-AF65-F5344CB8AC3E}">
        <p14:creationId xmlns:p14="http://schemas.microsoft.com/office/powerpoint/2010/main" val="33325501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sz="1200" kern="1200" dirty="0" smtClean="0">
                <a:solidFill>
                  <a:schemeClr val="tx1"/>
                </a:solidFill>
                <a:effectLst/>
                <a:latin typeface="+mn-lt"/>
                <a:ea typeface="+mn-ea"/>
                <a:cs typeface="+mn-cs"/>
              </a:rPr>
              <a:t>[outside test]</a:t>
            </a:r>
          </a:p>
          <a:p>
            <a:r>
              <a:rPr lang="en-US" sz="1200" kern="1200" dirty="0" smtClean="0">
                <a:solidFill>
                  <a:schemeClr val="tx1"/>
                </a:solidFill>
                <a:effectLst/>
                <a:latin typeface="+mn-lt"/>
                <a:ea typeface="+mn-ea"/>
                <a:cs typeface="+mn-cs"/>
              </a:rPr>
              <a:t>Furthermore, the 700 Hz results have a similar tendency. The small </a:t>
            </a:r>
            <a:r>
              <a:rPr lang="en-US" sz="1200" kern="1200" dirty="0" err="1" smtClean="0">
                <a:solidFill>
                  <a:schemeClr val="tx1"/>
                </a:solidFill>
                <a:effectLst/>
                <a:latin typeface="+mn-lt"/>
                <a:ea typeface="+mn-ea"/>
                <a:cs typeface="+mn-cs"/>
              </a:rPr>
              <a:t>WaveNet</a:t>
            </a:r>
            <a:r>
              <a:rPr lang="en-US" sz="1200" kern="1200" dirty="0" smtClean="0">
                <a:solidFill>
                  <a:schemeClr val="tx1"/>
                </a:solidFill>
                <a:effectLst/>
                <a:latin typeface="+mn-lt"/>
                <a:ea typeface="+mn-ea"/>
                <a:cs typeface="+mn-cs"/>
              </a:rPr>
              <a:t> generates a very noisy signal with a very low SNR, and the full-size </a:t>
            </a:r>
            <a:r>
              <a:rPr lang="en-US" sz="1200" kern="1200" dirty="0" err="1" smtClean="0">
                <a:solidFill>
                  <a:schemeClr val="tx1"/>
                </a:solidFill>
                <a:effectLst/>
                <a:latin typeface="+mn-lt"/>
                <a:ea typeface="+mn-ea"/>
                <a:cs typeface="+mn-cs"/>
              </a:rPr>
              <a:t>WaveNet</a:t>
            </a:r>
            <a:r>
              <a:rPr lang="en-US" sz="1200" kern="1200" dirty="0" smtClean="0">
                <a:solidFill>
                  <a:schemeClr val="tx1"/>
                </a:solidFill>
                <a:effectLst/>
                <a:latin typeface="+mn-lt"/>
                <a:ea typeface="+mn-ea"/>
                <a:cs typeface="+mn-cs"/>
              </a:rPr>
              <a:t> only generates a 300 Hz sinusoid, which has been seen in the training data. The proposed </a:t>
            </a:r>
            <a:r>
              <a:rPr lang="en-US" sz="1200" kern="1200" dirty="0" err="1" smtClean="0">
                <a:solidFill>
                  <a:schemeClr val="tx1"/>
                </a:solidFill>
                <a:effectLst/>
                <a:latin typeface="+mn-lt"/>
                <a:ea typeface="+mn-ea"/>
                <a:cs typeface="+mn-cs"/>
              </a:rPr>
              <a:t>pQPNet</a:t>
            </a:r>
            <a:r>
              <a:rPr lang="en-US" sz="1200" kern="1200" dirty="0" smtClean="0">
                <a:solidFill>
                  <a:schemeClr val="tx1"/>
                </a:solidFill>
                <a:effectLst/>
                <a:latin typeface="+mn-lt"/>
                <a:ea typeface="+mn-ea"/>
                <a:cs typeface="+mn-cs"/>
              </a:rPr>
              <a:t> still generates a clean sinusoid with more accurate F0 and higher SNR.</a:t>
            </a:r>
            <a:endParaRPr lang="en-US" altLang="zh-TW" baseline="0" dirty="0" smtClean="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32</a:t>
            </a:fld>
            <a:endParaRPr lang="zh-TW" altLang="en-US"/>
          </a:p>
        </p:txBody>
      </p:sp>
    </p:spTree>
    <p:extLst>
      <p:ext uri="{BB962C8B-B14F-4D97-AF65-F5344CB8AC3E}">
        <p14:creationId xmlns:p14="http://schemas.microsoft.com/office/powerpoint/2010/main" val="36838080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sz="1200" kern="1200" dirty="0" smtClean="0">
                <a:solidFill>
                  <a:schemeClr val="tx1"/>
                </a:solidFill>
                <a:effectLst/>
                <a:latin typeface="+mn-lt"/>
                <a:ea typeface="+mn-ea"/>
                <a:cs typeface="+mn-cs"/>
              </a:rPr>
              <a:t>[speech generation experiments]</a:t>
            </a:r>
          </a:p>
          <a:p>
            <a:r>
              <a:rPr lang="en-US" sz="1200" kern="1200" dirty="0" smtClean="0">
                <a:solidFill>
                  <a:schemeClr val="tx1"/>
                </a:solidFill>
                <a:effectLst/>
                <a:latin typeface="+mn-lt"/>
                <a:ea typeface="+mn-ea"/>
                <a:cs typeface="+mn-cs"/>
              </a:rPr>
              <a:t>After checking the effectiveness of PDCNN, we also evaluated the QP structure for speech generation. The training corpus included VCC 2018 training data and partial CMU ARCTIC. The total data length is around 2.5 hours. The testing data included 4 speakers in the VCC2018 corpus, and each speaker had 35 utterances.</a:t>
            </a:r>
          </a:p>
          <a:p>
            <a:r>
              <a:rPr lang="en-US" sz="1200" kern="1200" dirty="0" smtClean="0">
                <a:solidFill>
                  <a:schemeClr val="tx1"/>
                </a:solidFill>
                <a:effectLst/>
                <a:latin typeface="+mn-lt"/>
                <a:ea typeface="+mn-ea"/>
                <a:cs typeface="+mn-cs"/>
              </a:rPr>
              <a:t>The acoustic features were extracted by WORLD vocoder, including 1 dim F0 and Voice/ unvoiced binary code, 2 dim </a:t>
            </a:r>
            <a:r>
              <a:rPr lang="en-US" sz="1200" kern="1200" dirty="0" err="1" smtClean="0">
                <a:solidFill>
                  <a:schemeClr val="tx1"/>
                </a:solidFill>
                <a:effectLst/>
                <a:latin typeface="+mn-lt"/>
                <a:ea typeface="+mn-ea"/>
                <a:cs typeface="+mn-cs"/>
              </a:rPr>
              <a:t>ap</a:t>
            </a:r>
            <a:r>
              <a:rPr lang="en-US" sz="1200" kern="1200" dirty="0" smtClean="0">
                <a:solidFill>
                  <a:schemeClr val="tx1"/>
                </a:solidFill>
                <a:effectLst/>
                <a:latin typeface="+mn-lt"/>
                <a:ea typeface="+mn-ea"/>
                <a:cs typeface="+mn-cs"/>
              </a:rPr>
              <a:t>, and 35 dim </a:t>
            </a:r>
            <a:r>
              <a:rPr lang="en-US" sz="1200" kern="1200" dirty="0" err="1" smtClean="0">
                <a:solidFill>
                  <a:schemeClr val="tx1"/>
                </a:solidFill>
                <a:effectLst/>
                <a:latin typeface="+mn-lt"/>
                <a:ea typeface="+mn-ea"/>
                <a:cs typeface="+mn-cs"/>
              </a:rPr>
              <a:t>mel-cepstrum</a:t>
            </a:r>
            <a:r>
              <a:rPr lang="en-US" sz="1200" kern="1200" dirty="0" smtClean="0">
                <a:solidFill>
                  <a:schemeClr val="tx1"/>
                </a:solidFill>
                <a:effectLst/>
                <a:latin typeface="+mn-lt"/>
                <a:ea typeface="+mn-ea"/>
                <a:cs typeface="+mn-cs"/>
              </a:rPr>
              <a:t>.</a:t>
            </a:r>
            <a:endParaRPr lang="en-US" altLang="zh-TW" baseline="0" dirty="0" smtClean="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33</a:t>
            </a:fld>
            <a:endParaRPr lang="zh-TW" altLang="en-US"/>
          </a:p>
        </p:txBody>
      </p:sp>
    </p:spTree>
    <p:extLst>
      <p:ext uri="{BB962C8B-B14F-4D97-AF65-F5344CB8AC3E}">
        <p14:creationId xmlns:p14="http://schemas.microsoft.com/office/powerpoint/2010/main" val="5904301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sz="1200" kern="1200" dirty="0" smtClean="0">
                <a:solidFill>
                  <a:schemeClr val="tx1"/>
                </a:solidFill>
                <a:effectLst/>
                <a:latin typeface="+mn-lt"/>
                <a:ea typeface="+mn-ea"/>
                <a:cs typeface="+mn-cs"/>
              </a:rPr>
              <a:t>[subjective 1]</a:t>
            </a:r>
          </a:p>
          <a:p>
            <a:r>
              <a:rPr lang="en-US" sz="1200" kern="1200" dirty="0" smtClean="0">
                <a:solidFill>
                  <a:schemeClr val="tx1"/>
                </a:solidFill>
                <a:effectLst/>
                <a:latin typeface="+mn-lt"/>
                <a:ea typeface="+mn-ea"/>
                <a:cs typeface="+mn-cs"/>
              </a:rPr>
              <a:t>First, we compared the proposed </a:t>
            </a:r>
            <a:r>
              <a:rPr lang="en-US" sz="1200" kern="1200" dirty="0" err="1" smtClean="0">
                <a:solidFill>
                  <a:schemeClr val="tx1"/>
                </a:solidFill>
                <a:effectLst/>
                <a:latin typeface="+mn-lt"/>
                <a:ea typeface="+mn-ea"/>
                <a:cs typeface="+mn-cs"/>
              </a:rPr>
              <a:t>QPNet</a:t>
            </a:r>
            <a:r>
              <a:rPr lang="en-US" sz="1200" kern="1200" dirty="0" smtClean="0">
                <a:solidFill>
                  <a:schemeClr val="tx1"/>
                </a:solidFill>
                <a:effectLst/>
                <a:latin typeface="+mn-lt"/>
                <a:ea typeface="+mn-ea"/>
                <a:cs typeface="+mn-cs"/>
              </a:rPr>
              <a:t> with </a:t>
            </a:r>
            <a:r>
              <a:rPr lang="en-US" sz="1200" kern="1200" dirty="0" err="1" smtClean="0">
                <a:solidFill>
                  <a:schemeClr val="tx1"/>
                </a:solidFill>
                <a:effectLst/>
                <a:latin typeface="+mn-lt"/>
                <a:ea typeface="+mn-ea"/>
                <a:cs typeface="+mn-cs"/>
              </a:rPr>
              <a:t>WaveNet</a:t>
            </a:r>
            <a:r>
              <a:rPr lang="en-US" sz="1200" kern="1200" dirty="0" smtClean="0">
                <a:solidFill>
                  <a:schemeClr val="tx1"/>
                </a:solidFill>
                <a:effectLst/>
                <a:latin typeface="+mn-lt"/>
                <a:ea typeface="+mn-ea"/>
                <a:cs typeface="+mn-cs"/>
              </a:rPr>
              <a:t>. We conducted a mean opinion score subjective evaluation of speech quality. The higher the score, the better the speech quality. According to the results, we can find that </a:t>
            </a:r>
            <a:r>
              <a:rPr lang="en-US" sz="1200" kern="1200" dirty="0" err="1" smtClean="0">
                <a:solidFill>
                  <a:schemeClr val="tx1"/>
                </a:solidFill>
                <a:effectLst/>
                <a:latin typeface="+mn-lt"/>
                <a:ea typeface="+mn-ea"/>
                <a:cs typeface="+mn-cs"/>
              </a:rPr>
              <a:t>QPNet</a:t>
            </a:r>
            <a:r>
              <a:rPr lang="en-US" sz="1200" kern="1200" dirty="0" smtClean="0">
                <a:solidFill>
                  <a:schemeClr val="tx1"/>
                </a:solidFill>
                <a:effectLst/>
                <a:latin typeface="+mn-lt"/>
                <a:ea typeface="+mn-ea"/>
                <a:cs typeface="+mn-cs"/>
              </a:rPr>
              <a:t> significantly outperforms the same sized </a:t>
            </a:r>
            <a:r>
              <a:rPr lang="en-US" sz="1200" kern="1200" dirty="0" err="1" smtClean="0">
                <a:solidFill>
                  <a:schemeClr val="tx1"/>
                </a:solidFill>
                <a:effectLst/>
                <a:latin typeface="+mn-lt"/>
                <a:ea typeface="+mn-ea"/>
                <a:cs typeface="+mn-cs"/>
              </a:rPr>
              <a:t>WaveNet</a:t>
            </a:r>
            <a:r>
              <a:rPr lang="en-US" sz="1200" kern="1200" dirty="0" smtClean="0">
                <a:solidFill>
                  <a:schemeClr val="tx1"/>
                </a:solidFill>
                <a:effectLst/>
                <a:latin typeface="+mn-lt"/>
                <a:ea typeface="+mn-ea"/>
                <a:cs typeface="+mn-cs"/>
              </a:rPr>
              <a:t> and achieve comparable speech quality with the double-sized original </a:t>
            </a:r>
            <a:r>
              <a:rPr lang="en-US" sz="1200" kern="1200" dirty="0" err="1" smtClean="0">
                <a:solidFill>
                  <a:schemeClr val="tx1"/>
                </a:solidFill>
                <a:effectLst/>
                <a:latin typeface="+mn-lt"/>
                <a:ea typeface="+mn-ea"/>
                <a:cs typeface="+mn-cs"/>
              </a:rPr>
              <a:t>WaveNet</a:t>
            </a:r>
            <a:r>
              <a:rPr lang="en-US" sz="1200" kern="1200" dirty="0" smtClean="0">
                <a:solidFill>
                  <a:schemeClr val="tx1"/>
                </a:solidFill>
                <a:effectLst/>
                <a:latin typeface="+mn-lt"/>
                <a:ea typeface="+mn-ea"/>
                <a:cs typeface="+mn-cs"/>
              </a:rPr>
              <a:t>. We also conducted a preference test of pitch accuracy to show the perceptually higher pitch accuracy of </a:t>
            </a:r>
            <a:r>
              <a:rPr lang="en-US" sz="1200" kern="1200" dirty="0" err="1" smtClean="0">
                <a:solidFill>
                  <a:schemeClr val="tx1"/>
                </a:solidFill>
                <a:effectLst/>
                <a:latin typeface="+mn-lt"/>
                <a:ea typeface="+mn-ea"/>
                <a:cs typeface="+mn-cs"/>
              </a:rPr>
              <a:t>QPNet</a:t>
            </a:r>
            <a:r>
              <a:rPr lang="en-US" sz="1200" kern="1200" dirty="0" smtClean="0">
                <a:solidFill>
                  <a:schemeClr val="tx1"/>
                </a:solidFill>
                <a:effectLst/>
                <a:latin typeface="+mn-lt"/>
                <a:ea typeface="+mn-ea"/>
                <a:cs typeface="+mn-cs"/>
              </a:rPr>
              <a:t>-generated speech.</a:t>
            </a:r>
            <a:endParaRPr lang="en-US" altLang="zh-TW" dirty="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34</a:t>
            </a:fld>
            <a:endParaRPr lang="zh-TW" altLang="en-US"/>
          </a:p>
        </p:txBody>
      </p:sp>
    </p:spTree>
    <p:extLst>
      <p:ext uri="{BB962C8B-B14F-4D97-AF65-F5344CB8AC3E}">
        <p14:creationId xmlns:p14="http://schemas.microsoft.com/office/powerpoint/2010/main" val="2403483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sz="1200" kern="1200" dirty="0" smtClean="0">
                <a:solidFill>
                  <a:schemeClr val="tx1"/>
                </a:solidFill>
                <a:effectLst/>
                <a:latin typeface="+mn-lt"/>
                <a:ea typeface="+mn-ea"/>
                <a:cs typeface="+mn-cs"/>
              </a:rPr>
              <a:t>[subjective 2]</a:t>
            </a:r>
          </a:p>
          <a:p>
            <a:r>
              <a:rPr lang="en-US" sz="1200" kern="1200" dirty="0" smtClean="0">
                <a:solidFill>
                  <a:schemeClr val="tx1"/>
                </a:solidFill>
                <a:effectLst/>
                <a:latin typeface="+mn-lt"/>
                <a:ea typeface="+mn-ea"/>
                <a:cs typeface="+mn-cs"/>
              </a:rPr>
              <a:t>Secondly, we compared the proposed QPPWG and </a:t>
            </a:r>
            <a:r>
              <a:rPr lang="en-US" sz="1200" kern="1200" dirty="0" err="1" smtClean="0">
                <a:solidFill>
                  <a:schemeClr val="tx1"/>
                </a:solidFill>
                <a:effectLst/>
                <a:latin typeface="+mn-lt"/>
                <a:ea typeface="+mn-ea"/>
                <a:cs typeface="+mn-cs"/>
              </a:rPr>
              <a:t>QPNet</a:t>
            </a:r>
            <a:r>
              <a:rPr lang="en-US" sz="1200" kern="1200" dirty="0" smtClean="0">
                <a:solidFill>
                  <a:schemeClr val="tx1"/>
                </a:solidFill>
                <a:effectLst/>
                <a:latin typeface="+mn-lt"/>
                <a:ea typeface="+mn-ea"/>
                <a:cs typeface="+mn-cs"/>
              </a:rPr>
              <a:t> with PWG. According to the results, we can find that QPPWG also significantly outperforms the same sized PWG and achieves comparable speech quality with the larger sized original PWG in the normal F0 case. In scaled F0 cases, QPPWG even outperforms the original PWG.</a:t>
            </a:r>
            <a:endParaRPr lang="zh-TW" altLang="en-US" dirty="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35</a:t>
            </a:fld>
            <a:endParaRPr lang="zh-TW" altLang="en-US"/>
          </a:p>
        </p:txBody>
      </p:sp>
    </p:spTree>
    <p:extLst>
      <p:ext uri="{BB962C8B-B14F-4D97-AF65-F5344CB8AC3E}">
        <p14:creationId xmlns:p14="http://schemas.microsoft.com/office/powerpoint/2010/main" val="27121160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dirty="0" smtClean="0"/>
              <a:t>The preference of pitch accuracy test also shows </a:t>
            </a:r>
            <a:r>
              <a:rPr lang="en-US" altLang="zh-TW" dirty="0"/>
              <a:t>the perceptually higher pitch accuracy of </a:t>
            </a:r>
            <a:r>
              <a:rPr lang="en-US" altLang="zh-TW" dirty="0" smtClean="0"/>
              <a:t>QPPWG than PWG.</a:t>
            </a:r>
            <a:endParaRPr lang="zh-TW" altLang="en-US" dirty="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36</a:t>
            </a:fld>
            <a:endParaRPr lang="zh-TW" altLang="en-US"/>
          </a:p>
        </p:txBody>
      </p:sp>
    </p:spTree>
    <p:extLst>
      <p:ext uri="{BB962C8B-B14F-4D97-AF65-F5344CB8AC3E}">
        <p14:creationId xmlns:p14="http://schemas.microsoft.com/office/powerpoint/2010/main" val="22427865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dirty="0" smtClean="0"/>
              <a:t>We also plot the  receptive fields of </a:t>
            </a:r>
            <a:r>
              <a:rPr lang="en-US" altLang="zh-TW" dirty="0" err="1" smtClean="0"/>
              <a:t>QPNet</a:t>
            </a:r>
            <a:r>
              <a:rPr lang="en-US" altLang="zh-TW" dirty="0" smtClean="0"/>
              <a:t> and </a:t>
            </a:r>
            <a:r>
              <a:rPr lang="en-US" altLang="zh-TW" dirty="0" err="1" smtClean="0"/>
              <a:t>WaveNet</a:t>
            </a:r>
            <a:r>
              <a:rPr lang="en-US" altLang="zh-TW" dirty="0" smtClean="0"/>
              <a:t>, and QPPWG and PWG. We can find that the QP structure efficiently increases the receptive field length by skipping some redundant information.</a:t>
            </a:r>
            <a:endParaRPr lang="zh-TW" altLang="en-US" dirty="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37</a:t>
            </a:fld>
            <a:endParaRPr lang="zh-TW" altLang="en-US"/>
          </a:p>
        </p:txBody>
      </p:sp>
    </p:spTree>
    <p:extLst>
      <p:ext uri="{BB962C8B-B14F-4D97-AF65-F5344CB8AC3E}">
        <p14:creationId xmlns:p14="http://schemas.microsoft.com/office/powerpoint/2010/main" val="11424865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sz="1200" kern="1200" dirty="0" smtClean="0">
                <a:solidFill>
                  <a:schemeClr val="tx1"/>
                </a:solidFill>
                <a:effectLst/>
                <a:latin typeface="+mn-lt"/>
                <a:ea typeface="+mn-ea"/>
                <a:cs typeface="+mn-cs"/>
              </a:rPr>
              <a:t>[real time]</a:t>
            </a:r>
          </a:p>
          <a:p>
            <a:r>
              <a:rPr lang="en-US" sz="1200" kern="1200" dirty="0" smtClean="0">
                <a:solidFill>
                  <a:schemeClr val="tx1"/>
                </a:solidFill>
                <a:effectLst/>
                <a:latin typeface="+mn-lt"/>
                <a:ea typeface="+mn-ea"/>
                <a:cs typeface="+mn-cs"/>
              </a:rPr>
              <a:t>Since our goal is building a real-time system, we also evaluated generative speed in a real-time factor. First, we tested on a CPU with 2.6 GHz and 32 threads. According to the result, we can find that because of the reduced number of the residual blocks, the generative speed of QPPWG is faster than that of the original PWG. However, when tested on a GPU, because the feature map indexing degrades the CNN parallelization, the generative speed of QPPWG is slightly slower than the original PWG. However, since the generation is much faster than real time, the increased time is insignificant.</a:t>
            </a:r>
            <a:endParaRPr lang="zh-TW" altLang="en-US" dirty="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38</a:t>
            </a:fld>
            <a:endParaRPr lang="zh-TW" altLang="en-US"/>
          </a:p>
        </p:txBody>
      </p:sp>
    </p:spTree>
    <p:extLst>
      <p:ext uri="{BB962C8B-B14F-4D97-AF65-F5344CB8AC3E}">
        <p14:creationId xmlns:p14="http://schemas.microsoft.com/office/powerpoint/2010/main" val="2729796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[outline]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is my outline. First, I would like to introduce basic speech background such as fundamental challenges in speech generation to let you easier get into my research. I will also briefly introduce the developments of recent speech generative models such as CNN-based and RNN-based models. Then, I will introduce our proposed QP structure with pitch-dependent dilated convolution neural networks and show how we apply these modules to </a:t>
            </a:r>
            <a:r>
              <a:rPr lang="en-US" sz="1200" kern="1200" dirty="0" err="1" smtClean="0">
                <a:solidFill>
                  <a:schemeClr val="tx1"/>
                </a:solidFill>
                <a:effectLst/>
                <a:latin typeface="+mn-lt"/>
                <a:ea typeface="+mn-ea"/>
                <a:cs typeface="+mn-cs"/>
              </a:rPr>
              <a:t>WaveNet</a:t>
            </a:r>
            <a:r>
              <a:rPr lang="en-US" sz="1200" kern="1200" dirty="0" smtClean="0">
                <a:solidFill>
                  <a:schemeClr val="tx1"/>
                </a:solidFill>
                <a:effectLst/>
                <a:latin typeface="+mn-lt"/>
                <a:ea typeface="+mn-ea"/>
                <a:cs typeface="+mn-cs"/>
              </a:rPr>
              <a:t> and Parallel </a:t>
            </a:r>
            <a:r>
              <a:rPr lang="en-US" sz="1200" kern="1200" dirty="0" err="1" smtClean="0">
                <a:solidFill>
                  <a:schemeClr val="tx1"/>
                </a:solidFill>
                <a:effectLst/>
                <a:latin typeface="+mn-lt"/>
                <a:ea typeface="+mn-ea"/>
                <a:cs typeface="+mn-cs"/>
              </a:rPr>
              <a:t>WaveGAN</a:t>
            </a:r>
            <a:r>
              <a:rPr lang="en-US" sz="1200" kern="1200" dirty="0" smtClean="0">
                <a:solidFill>
                  <a:schemeClr val="tx1"/>
                </a:solidFill>
                <a:effectLst/>
                <a:latin typeface="+mn-lt"/>
                <a:ea typeface="+mn-ea"/>
                <a:cs typeface="+mn-cs"/>
              </a:rPr>
              <a:t> models. In the end, I will give some discussions and conclusions about my proposed method and recent speech generation techniques.</a:t>
            </a:r>
            <a:endParaRPr lang="zh-TW" altLang="en-US" dirty="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3</a:t>
            </a:fld>
            <a:endParaRPr lang="zh-TW" altLang="en-US"/>
          </a:p>
        </p:txBody>
      </p:sp>
    </p:spTree>
    <p:extLst>
      <p:ext uri="{BB962C8B-B14F-4D97-AF65-F5344CB8AC3E}">
        <p14:creationId xmlns:p14="http://schemas.microsoft.com/office/powerpoint/2010/main" val="2382784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sz="1200" kern="1200" dirty="0" smtClean="0">
                <a:solidFill>
                  <a:schemeClr val="tx1"/>
                </a:solidFill>
                <a:effectLst/>
                <a:latin typeface="+mn-lt"/>
                <a:ea typeface="+mn-ea"/>
                <a:cs typeface="+mn-cs"/>
              </a:rPr>
              <a:t>[PWG </a:t>
            </a:r>
            <a:r>
              <a:rPr lang="en-US" sz="1200" kern="1200" dirty="0" err="1" smtClean="0">
                <a:solidFill>
                  <a:schemeClr val="tx1"/>
                </a:solidFill>
                <a:effectLst/>
                <a:latin typeface="+mn-lt"/>
                <a:ea typeface="+mn-ea"/>
                <a:cs typeface="+mn-cs"/>
              </a:rPr>
              <a:t>v.s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QPPWG_af</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Since PWG and QPPWG directly output raw waveform samples, we can easily dissect the model to understand the internal generation mechanism. According to the visualized cumulative intermediate outputs, we can find that PWG gradually generates both harmonic and non-harmonic components. However, the QPPWG model with an adaptive-to-fixed order first generates the harmonic components and then the non-harmonic components. That is, the first 10 adaptive blocks focus on modeling pitch-related components and the last 10 fixed blocks focus on modeling spectral-related components.</a:t>
            </a:r>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39</a:t>
            </a:fld>
            <a:endParaRPr lang="zh-TW" altLang="en-US"/>
          </a:p>
        </p:txBody>
      </p:sp>
    </p:spTree>
    <p:extLst>
      <p:ext uri="{BB962C8B-B14F-4D97-AF65-F5344CB8AC3E}">
        <p14:creationId xmlns:p14="http://schemas.microsoft.com/office/powerpoint/2010/main" val="29659474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QPPWG_fa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QPPWF_af</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However, the QPPWG with a reversed fixed-to-adaptive order first focuses on non-harmonic components and then generate harmonic components. </a:t>
            </a:r>
          </a:p>
          <a:p>
            <a:r>
              <a:rPr lang="en-US" sz="1200" kern="1200" dirty="0" smtClean="0">
                <a:solidFill>
                  <a:schemeClr val="tx1"/>
                </a:solidFill>
                <a:effectLst/>
                <a:latin typeface="+mn-lt"/>
                <a:ea typeface="+mn-ea"/>
                <a:cs typeface="+mn-cs"/>
              </a:rPr>
              <a:t>The results confirm our assumption that the adaptive blocks modeling the pitch-related components with long-term dependencies, and the fixed blocks modeling the spectral-related components with short-term dependencies.</a:t>
            </a:r>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40</a:t>
            </a:fld>
            <a:endParaRPr lang="zh-TW" altLang="en-US"/>
          </a:p>
        </p:txBody>
      </p:sp>
    </p:spTree>
    <p:extLst>
      <p:ext uri="{BB962C8B-B14F-4D97-AF65-F5344CB8AC3E}">
        <p14:creationId xmlns:p14="http://schemas.microsoft.com/office/powerpoint/2010/main" val="12391706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sz="1200" kern="1200" dirty="0" smtClean="0">
                <a:solidFill>
                  <a:schemeClr val="tx1"/>
                </a:solidFill>
                <a:effectLst/>
                <a:latin typeface="+mn-lt"/>
                <a:ea typeface="+mn-ea"/>
                <a:cs typeface="+mn-cs"/>
              </a:rPr>
              <a:t>[source-filter like]</a:t>
            </a:r>
          </a:p>
          <a:p>
            <a:r>
              <a:rPr lang="en-US" sz="1200" kern="1200" dirty="0" smtClean="0">
                <a:solidFill>
                  <a:schemeClr val="tx1"/>
                </a:solidFill>
                <a:effectLst/>
                <a:latin typeface="+mn-lt"/>
                <a:ea typeface="+mn-ea"/>
                <a:cs typeface="+mn-cs"/>
              </a:rPr>
              <a:t>Furthermore, according to the intermediate outputs of the models conditioned on different pitch scaling, we can also find that the fixed blocks focus on modeling pitch-unrelated components,  so the intermediate spectra of the fixed blocks are very similar even if the conditional F0 </a:t>
            </a:r>
            <a:r>
              <a:rPr lang="en-US" sz="1200" kern="1200" dirty="0" err="1" smtClean="0">
                <a:solidFill>
                  <a:schemeClr val="tx1"/>
                </a:solidFill>
                <a:effectLst/>
                <a:latin typeface="+mn-lt"/>
                <a:ea typeface="+mn-ea"/>
                <a:cs typeface="+mn-cs"/>
              </a:rPr>
              <a:t>scalings</a:t>
            </a:r>
            <a:r>
              <a:rPr lang="en-US" sz="1200" kern="1200" dirty="0" smtClean="0">
                <a:solidFill>
                  <a:schemeClr val="tx1"/>
                </a:solidFill>
                <a:effectLst/>
                <a:latin typeface="+mn-lt"/>
                <a:ea typeface="+mn-ea"/>
                <a:cs typeface="+mn-cs"/>
              </a:rPr>
              <a:t> are different. On the other hand, the adaptive blocks focus on pitch-related components, so the intermediate spectra are changed corresponding to the F0 </a:t>
            </a:r>
            <a:r>
              <a:rPr lang="en-US" sz="1200" kern="1200" dirty="0" err="1" smtClean="0">
                <a:solidFill>
                  <a:schemeClr val="tx1"/>
                </a:solidFill>
                <a:effectLst/>
                <a:latin typeface="+mn-lt"/>
                <a:ea typeface="+mn-ea"/>
                <a:cs typeface="+mn-cs"/>
              </a:rPr>
              <a:t>scalings</a:t>
            </a:r>
            <a:r>
              <a:rPr lang="en-US" sz="1200" kern="1200" dirty="0" smtClean="0">
                <a:solidFill>
                  <a:schemeClr val="tx1"/>
                </a:solidFill>
                <a:effectLst/>
                <a:latin typeface="+mn-lt"/>
                <a:ea typeface="+mn-ea"/>
                <a:cs typeface="+mn-cs"/>
              </a:rPr>
              <a:t>.</a:t>
            </a:r>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41</a:t>
            </a:fld>
            <a:endParaRPr lang="zh-TW" altLang="en-US"/>
          </a:p>
        </p:txBody>
      </p:sp>
    </p:spTree>
    <p:extLst>
      <p:ext uri="{BB962C8B-B14F-4D97-AF65-F5344CB8AC3E}">
        <p14:creationId xmlns:p14="http://schemas.microsoft.com/office/powerpoint/2010/main" val="9536260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sz="1200" kern="1200" dirty="0" smtClean="0">
                <a:solidFill>
                  <a:schemeClr val="tx1"/>
                </a:solidFill>
                <a:effectLst/>
                <a:latin typeface="+mn-lt"/>
                <a:ea typeface="+mn-ea"/>
                <a:cs typeface="+mn-cs"/>
              </a:rPr>
              <a:t>[QPPWG and NSF]</a:t>
            </a:r>
          </a:p>
          <a:p>
            <a:r>
              <a:rPr lang="en-US" sz="1200" kern="1200" dirty="0" smtClean="0">
                <a:solidFill>
                  <a:schemeClr val="tx1"/>
                </a:solidFill>
                <a:effectLst/>
                <a:latin typeface="+mn-lt"/>
                <a:ea typeface="+mn-ea"/>
                <a:cs typeface="+mn-cs"/>
              </a:rPr>
              <a:t>Although QPPWG is a unified vocoder, its behavior and structure are very similar to the source-filter model. The adaptive blocks are analogous to the excitation generation and the fixed blocks are analogous to the spectral filtering.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Compared with the neural source-filter model, which also adopts a non-AR DCNN architecture, the main difference is that the excitation generation of QPPWG is performed by a neural network.</a:t>
            </a:r>
          </a:p>
          <a:p>
            <a:endParaRPr lang="zh-TW" altLang="en-US" dirty="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42</a:t>
            </a:fld>
            <a:endParaRPr lang="zh-TW" altLang="en-US"/>
          </a:p>
        </p:txBody>
      </p:sp>
    </p:spTree>
    <p:extLst>
      <p:ext uri="{BB962C8B-B14F-4D97-AF65-F5344CB8AC3E}">
        <p14:creationId xmlns:p14="http://schemas.microsoft.com/office/powerpoint/2010/main" val="34670145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sz="1200" kern="1200" dirty="0" smtClean="0">
                <a:solidFill>
                  <a:schemeClr val="tx1"/>
                </a:solidFill>
                <a:effectLst/>
                <a:latin typeface="+mn-lt"/>
                <a:ea typeface="+mn-ea"/>
                <a:cs typeface="+mn-cs"/>
              </a:rPr>
              <a:t>[Deformable CNN]</a:t>
            </a:r>
          </a:p>
          <a:p>
            <a:r>
              <a:rPr lang="en-US" sz="1200" kern="1200" dirty="0" smtClean="0">
                <a:solidFill>
                  <a:schemeClr val="tx1"/>
                </a:solidFill>
                <a:effectLst/>
                <a:latin typeface="+mn-lt"/>
                <a:ea typeface="+mn-ea"/>
                <a:cs typeface="+mn-cs"/>
              </a:rPr>
              <a:t>The idea of a dynamically updated attention mechanism making a network know  “where to look” at each time step is not new. Deformable CNN </a:t>
            </a:r>
            <a:r>
              <a:rPr lang="en-US" altLang="zh-TW" sz="1200" kern="1200" dirty="0" smtClean="0">
                <a:solidFill>
                  <a:schemeClr val="tx1"/>
                </a:solidFill>
                <a:effectLst/>
                <a:latin typeface="+mn-lt"/>
                <a:ea typeface="+mn-ea"/>
                <a:cs typeface="+mn-cs"/>
              </a:rPr>
              <a:t>is an example, which</a:t>
            </a:r>
            <a:r>
              <a:rPr lang="en-US" sz="1200" kern="1200" dirty="0" smtClean="0">
                <a:solidFill>
                  <a:schemeClr val="tx1"/>
                </a:solidFill>
                <a:effectLst/>
                <a:latin typeface="+mn-lt"/>
                <a:ea typeface="+mn-ea"/>
                <a:cs typeface="+mn-cs"/>
              </a:rPr>
              <a:t> achieves markedly improvement in the object detection task. Specifically,</a:t>
            </a:r>
            <a:r>
              <a:rPr lang="en-US" sz="1200" kern="1200" baseline="0" dirty="0" smtClean="0">
                <a:solidFill>
                  <a:schemeClr val="tx1"/>
                </a:solidFill>
                <a:effectLst/>
                <a:latin typeface="+mn-lt"/>
                <a:ea typeface="+mn-ea"/>
                <a:cs typeface="+mn-cs"/>
              </a:rPr>
              <a:t> f</a:t>
            </a:r>
            <a:r>
              <a:rPr lang="en-US" sz="1200" kern="1200" dirty="0" smtClean="0">
                <a:solidFill>
                  <a:schemeClr val="tx1"/>
                </a:solidFill>
                <a:effectLst/>
                <a:latin typeface="+mn-lt"/>
                <a:ea typeface="+mn-ea"/>
                <a:cs typeface="+mn-cs"/>
              </a:rPr>
              <a:t>or CNN, the sampling grid is fixed, so the coverage of a single kernel is also limited. The straightforward way to enlarge the coverage while keeping the computation cost the same is by increasing the dilation size like DCNN. However, the fixed offsets of the sampling grid are inefficient,  the enlarged coverage may also contain many undesired areas. Therefore, the authors of deformable CNN proposed learnable time-variant sampling offsets to make the network focus on the desired areas.</a:t>
            </a:r>
          </a:p>
          <a:p>
            <a:endParaRPr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43</a:t>
            </a:fld>
            <a:endParaRPr lang="zh-TW" altLang="en-US"/>
          </a:p>
        </p:txBody>
      </p:sp>
    </p:spTree>
    <p:extLst>
      <p:ext uri="{BB962C8B-B14F-4D97-AF65-F5344CB8AC3E}">
        <p14:creationId xmlns:p14="http://schemas.microsoft.com/office/powerpoint/2010/main" val="22858033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sz="1200" kern="1200" dirty="0" smtClean="0">
                <a:solidFill>
                  <a:schemeClr val="tx1"/>
                </a:solidFill>
                <a:effectLst/>
                <a:latin typeface="+mn-lt"/>
                <a:ea typeface="+mn-ea"/>
                <a:cs typeface="+mn-cs"/>
              </a:rPr>
              <a:t>[PDCNN and Deformable]</a:t>
            </a:r>
          </a:p>
          <a:p>
            <a:r>
              <a:rPr lang="en-US" sz="1200" kern="1200" dirty="0" smtClean="0">
                <a:solidFill>
                  <a:schemeClr val="tx1"/>
                </a:solidFill>
                <a:effectLst/>
                <a:latin typeface="+mn-lt"/>
                <a:ea typeface="+mn-ea"/>
                <a:cs typeface="+mn-cs"/>
              </a:rPr>
              <a:t>The idea is very similar to our proposed PDCNN for changing the index of the input feature map. The main difference is that deformable CNN adopts a neural network to predict the index, but the index of PDCNN is parametrically determined by the input pitch and sampling rate. Therefore, PDCNN is a special case of deformable CNN with prior knowledge of pitch.</a:t>
            </a:r>
          </a:p>
          <a:p>
            <a:endParaRPr lang="zh-TW" altLang="en-US" dirty="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44</a:t>
            </a:fld>
            <a:endParaRPr lang="zh-TW" altLang="en-US"/>
          </a:p>
        </p:txBody>
      </p:sp>
    </p:spTree>
    <p:extLst>
      <p:ext uri="{BB962C8B-B14F-4D97-AF65-F5344CB8AC3E}">
        <p14:creationId xmlns:p14="http://schemas.microsoft.com/office/powerpoint/2010/main" val="343947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sz="1200" kern="1200" dirty="0" smtClean="0">
                <a:solidFill>
                  <a:schemeClr val="tx1"/>
                </a:solidFill>
                <a:effectLst/>
                <a:latin typeface="+mn-lt"/>
                <a:ea typeface="+mn-ea"/>
                <a:cs typeface="+mn-cs"/>
              </a:rPr>
              <a:t>[vocoder]</a:t>
            </a:r>
          </a:p>
          <a:p>
            <a:r>
              <a:rPr lang="en-US" sz="1200" kern="1200" dirty="0" smtClean="0">
                <a:solidFill>
                  <a:schemeClr val="tx1"/>
                </a:solidFill>
                <a:effectLst/>
                <a:latin typeface="+mn-lt"/>
                <a:ea typeface="+mn-ea"/>
                <a:cs typeface="+mn-cs"/>
              </a:rPr>
              <a:t>To summarize recent speech generative methods, for the RNN-based models, the pro is the recurrent structure theoretically enables the network to model arbitrary length of correlations. However, the con is the model complexity should be very limited due to the real-time generation requirement. As a result, current researches of RNN-based speech generation focus on only modeling minimum essential information with a very limited model size such as </a:t>
            </a:r>
            <a:r>
              <a:rPr lang="en-US" sz="1200" kern="1200" dirty="0" err="1" smtClean="0">
                <a:solidFill>
                  <a:schemeClr val="tx1"/>
                </a:solidFill>
                <a:effectLst/>
                <a:latin typeface="+mn-lt"/>
                <a:ea typeface="+mn-ea"/>
                <a:cs typeface="+mn-cs"/>
              </a:rPr>
              <a:t>LPCNet</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On the other hand, for the CNN-based models, the pro is that we can take advantage of the parallelized computation nature of non-AR CNN for the real-time generation even if the model is very complicated. However, the con is the fixed geometric structure limits the memory capacity of the models. As a result, current researches of CNN-based speech generation first focus on non-AR modeling algorithms such as flow-based and GAN-based models and then focus on adaptive networks with a free form of sampling grid such as our </a:t>
            </a:r>
            <a:r>
              <a:rPr lang="en-US" sz="1200" kern="1200" dirty="0" err="1" smtClean="0">
                <a:solidFill>
                  <a:schemeClr val="tx1"/>
                </a:solidFill>
                <a:effectLst/>
                <a:latin typeface="+mn-lt"/>
                <a:ea typeface="+mn-ea"/>
                <a:cs typeface="+mn-cs"/>
              </a:rPr>
              <a:t>QPNet</a:t>
            </a:r>
            <a:r>
              <a:rPr lang="en-US" sz="1200" kern="1200" dirty="0" smtClean="0">
                <a:solidFill>
                  <a:schemeClr val="tx1"/>
                </a:solidFill>
                <a:effectLst/>
                <a:latin typeface="+mn-lt"/>
                <a:ea typeface="+mn-ea"/>
                <a:cs typeface="+mn-cs"/>
              </a:rPr>
              <a:t> and  QPPWG.</a:t>
            </a:r>
            <a:endParaRPr lang="zh-TW" altLang="en-US" dirty="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45</a:t>
            </a:fld>
            <a:endParaRPr lang="zh-TW" altLang="en-US"/>
          </a:p>
        </p:txBody>
      </p:sp>
    </p:spTree>
    <p:extLst>
      <p:ext uri="{BB962C8B-B14F-4D97-AF65-F5344CB8AC3E}">
        <p14:creationId xmlns:p14="http://schemas.microsoft.com/office/powerpoint/2010/main" val="7404049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sz="1200" kern="1200" dirty="0" smtClean="0">
                <a:solidFill>
                  <a:schemeClr val="tx1"/>
                </a:solidFill>
                <a:effectLst/>
                <a:latin typeface="+mn-lt"/>
                <a:ea typeface="+mn-ea"/>
                <a:cs typeface="+mn-cs"/>
              </a:rPr>
              <a:t>[QP]</a:t>
            </a:r>
          </a:p>
          <a:p>
            <a:r>
              <a:rPr lang="en-US" sz="1200" kern="1200" dirty="0" smtClean="0">
                <a:solidFill>
                  <a:schemeClr val="tx1"/>
                </a:solidFill>
                <a:effectLst/>
                <a:latin typeface="+mn-lt"/>
                <a:ea typeface="+mn-ea"/>
                <a:cs typeface="+mn-cs"/>
              </a:rPr>
              <a:t>For our proposed modules and models, PDCNN is very simple and can be easily integrated into any CNN-based model. The QP structure makes a pitch-dependent adaptive network available, and its source-filter like architecture is more tractable and interpretable.</a:t>
            </a:r>
          </a:p>
          <a:p>
            <a:r>
              <a:rPr lang="en-US" sz="1200" kern="1200" dirty="0" smtClean="0">
                <a:solidFill>
                  <a:schemeClr val="tx1"/>
                </a:solidFill>
                <a:effectLst/>
                <a:latin typeface="+mn-lt"/>
                <a:ea typeface="+mn-ea"/>
                <a:cs typeface="+mn-cs"/>
              </a:rPr>
              <a:t>Compare with original </a:t>
            </a:r>
            <a:r>
              <a:rPr lang="en-US" sz="1200" kern="1200" dirty="0" err="1" smtClean="0">
                <a:solidFill>
                  <a:schemeClr val="tx1"/>
                </a:solidFill>
                <a:effectLst/>
                <a:latin typeface="+mn-lt"/>
                <a:ea typeface="+mn-ea"/>
                <a:cs typeface="+mn-cs"/>
              </a:rPr>
              <a:t>WaveNet</a:t>
            </a:r>
            <a:r>
              <a:rPr lang="en-US" sz="1200" kern="1200" dirty="0" smtClean="0">
                <a:solidFill>
                  <a:schemeClr val="tx1"/>
                </a:solidFill>
                <a:effectLst/>
                <a:latin typeface="+mn-lt"/>
                <a:ea typeface="+mn-ea"/>
                <a:cs typeface="+mn-cs"/>
              </a:rPr>
              <a:t> and PWG, the proposed </a:t>
            </a:r>
            <a:r>
              <a:rPr lang="en-US" sz="1200" kern="1200" dirty="0" err="1" smtClean="0">
                <a:solidFill>
                  <a:schemeClr val="tx1"/>
                </a:solidFill>
                <a:effectLst/>
                <a:latin typeface="+mn-lt"/>
                <a:ea typeface="+mn-ea"/>
                <a:cs typeface="+mn-cs"/>
              </a:rPr>
              <a:t>QPNet</a:t>
            </a:r>
            <a:r>
              <a:rPr lang="en-US" sz="1200" kern="1200" dirty="0" smtClean="0">
                <a:solidFill>
                  <a:schemeClr val="tx1"/>
                </a:solidFill>
                <a:effectLst/>
                <a:latin typeface="+mn-lt"/>
                <a:ea typeface="+mn-ea"/>
                <a:cs typeface="+mn-cs"/>
              </a:rPr>
              <a:t> and QPPWG respectively achieve better pitch controllability and similar speech quality with smaller models.  </a:t>
            </a:r>
          </a:p>
          <a:p>
            <a:endParaRPr lang="zh-TW" altLang="en-US" dirty="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46</a:t>
            </a:fld>
            <a:endParaRPr lang="zh-TW" altLang="en-US"/>
          </a:p>
        </p:txBody>
      </p:sp>
    </p:spTree>
    <p:extLst>
      <p:ext uri="{BB962C8B-B14F-4D97-AF65-F5344CB8AC3E}">
        <p14:creationId xmlns:p14="http://schemas.microsoft.com/office/powerpoint/2010/main" val="27121212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sz="1200" kern="1200" dirty="0" smtClean="0">
                <a:solidFill>
                  <a:schemeClr val="tx1"/>
                </a:solidFill>
                <a:effectLst/>
                <a:latin typeface="+mn-lt"/>
                <a:ea typeface="+mn-ea"/>
                <a:cs typeface="+mn-cs"/>
              </a:rPr>
              <a:t>[Demo]</a:t>
            </a:r>
          </a:p>
          <a:p>
            <a:r>
              <a:rPr lang="en-US" sz="1200" kern="1200" dirty="0" smtClean="0">
                <a:solidFill>
                  <a:schemeClr val="tx1"/>
                </a:solidFill>
                <a:effectLst/>
                <a:latin typeface="+mn-lt"/>
                <a:ea typeface="+mn-ea"/>
                <a:cs typeface="+mn-cs"/>
              </a:rPr>
              <a:t>If you are interested in my research, please visit my demo </a:t>
            </a:r>
            <a:r>
              <a:rPr lang="en-US" sz="1200" kern="1200" dirty="0" err="1" smtClean="0">
                <a:solidFill>
                  <a:schemeClr val="tx1"/>
                </a:solidFill>
                <a:effectLst/>
                <a:latin typeface="+mn-lt"/>
                <a:ea typeface="+mn-ea"/>
                <a:cs typeface="+mn-cs"/>
              </a:rPr>
              <a:t>pages.Thanks</a:t>
            </a:r>
            <a:r>
              <a:rPr lang="en-US" sz="1200" kern="1200" dirty="0" smtClean="0">
                <a:solidFill>
                  <a:schemeClr val="tx1"/>
                </a:solidFill>
                <a:effectLst/>
                <a:latin typeface="+mn-lt"/>
                <a:ea typeface="+mn-ea"/>
                <a:cs typeface="+mn-cs"/>
              </a:rPr>
              <a:t> for your attention.</a:t>
            </a:r>
            <a:endParaRPr lang="en-US" dirty="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47</a:t>
            </a:fld>
            <a:endParaRPr lang="zh-TW" altLang="en-US"/>
          </a:p>
        </p:txBody>
      </p:sp>
    </p:spTree>
    <p:extLst>
      <p:ext uri="{BB962C8B-B14F-4D97-AF65-F5344CB8AC3E}">
        <p14:creationId xmlns:p14="http://schemas.microsoft.com/office/powerpoint/2010/main" val="2128921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[speech characteristic]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we know, speech is a sequential signal with a very high temporal resolution. The sampling rate of a speech signal is usually higher than 16 kHz, so it means that we need to model more than 16 thousand sample points in one second. Since speech samples have a very long-term dependency. Directly modeling speech waveform is challenging.</a:t>
            </a:r>
            <a:endParaRPr lang="en-US" altLang="zh-TW" dirty="0" smtClean="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4</a:t>
            </a:fld>
            <a:endParaRPr lang="zh-TW" altLang="en-US"/>
          </a:p>
        </p:txBody>
      </p:sp>
    </p:spTree>
    <p:extLst>
      <p:ext uri="{BB962C8B-B14F-4D97-AF65-F5344CB8AC3E}">
        <p14:creationId xmlns:p14="http://schemas.microsoft.com/office/powerpoint/2010/main" val="3809258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[vocoder]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basic technique to tackle speech generation is “Vocoder”, which means a voice coder. It includes an Analyzer to analyze speech into acoustic features such as spectral and prosodic features, and then its Synthesizer synthesizes speech waveform based on these acoustic features.</a:t>
            </a:r>
          </a:p>
          <a:p>
            <a:endParaRPr lang="zh-TW" altLang="en-US" dirty="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5</a:t>
            </a:fld>
            <a:endParaRPr lang="zh-TW" altLang="en-US"/>
          </a:p>
        </p:txBody>
      </p:sp>
    </p:spTree>
    <p:extLst>
      <p:ext uri="{BB962C8B-B14F-4D97-AF65-F5344CB8AC3E}">
        <p14:creationId xmlns:p14="http://schemas.microsoft.com/office/powerpoint/2010/main" val="3650845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sz="1200" kern="1200" dirty="0" smtClean="0">
                <a:solidFill>
                  <a:schemeClr val="tx1"/>
                </a:solidFill>
                <a:effectLst/>
                <a:latin typeface="+mn-lt"/>
                <a:ea typeface="+mn-ea"/>
                <a:cs typeface="+mn-cs"/>
              </a:rPr>
              <a:t>[human vocal system]</a:t>
            </a:r>
          </a:p>
          <a:p>
            <a:r>
              <a:rPr lang="en-US" sz="1200" kern="1200" dirty="0" smtClean="0">
                <a:solidFill>
                  <a:schemeClr val="tx1"/>
                </a:solidFill>
                <a:effectLst/>
                <a:latin typeface="+mn-lt"/>
                <a:ea typeface="+mn-ea"/>
                <a:cs typeface="+mn-cs"/>
              </a:rPr>
              <a:t>To design a vocoder, some basic knowledge of human speech production is required. The speech sounds can be divided into voiced, unvoiced, and plosive three categories, and the characteristic of plosive sound is similar to that of unvoiced sound. There are three main stages of speech production. First, excitation generation. A source airflow goes through the vocal fold vibration to generate voiced excitation or constriction of specific points to generate unvoiced and plosive excitations. Secondly, the excitation signal is modulated by the vocal tract and nasal tract resonance. Last, the speech is transmitted by the lips radiation. </a:t>
            </a:r>
          </a:p>
          <a:p>
            <a:endParaRPr lang="en-US" altLang="zh-TW" dirty="0" smtClean="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6</a:t>
            </a:fld>
            <a:endParaRPr lang="zh-TW" altLang="en-US"/>
          </a:p>
        </p:txBody>
      </p:sp>
    </p:spTree>
    <p:extLst>
      <p:ext uri="{BB962C8B-B14F-4D97-AF65-F5344CB8AC3E}">
        <p14:creationId xmlns:p14="http://schemas.microsoft.com/office/powerpoint/2010/main" val="2042575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[source-filter]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a result, digital speech generation is formulated as a convolution of a digital signal and a digital filter. The digital excitation signals include voice and unvoiced excitations modeling the glottal waveforms with and without vocal fold movements. The voiced excitation is a quasi-periodic signal with clear harmonic components. The unvoiced excitation is a white noise-like signal. The vocal tract resonance is modeled by a digital time-variant spectral filter. Furthermore, we usually use a high-pass filter to model the lip radiation.</a:t>
            </a:r>
            <a:endParaRPr lang="en-US" altLang="zh-TW" dirty="0" smtClean="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7</a:t>
            </a:fld>
            <a:endParaRPr lang="zh-TW" altLang="en-US"/>
          </a:p>
        </p:txBody>
      </p:sp>
    </p:spTree>
    <p:extLst>
      <p:ext uri="{BB962C8B-B14F-4D97-AF65-F5344CB8AC3E}">
        <p14:creationId xmlns:p14="http://schemas.microsoft.com/office/powerpoint/2010/main" val="3896889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[source-filter]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a:t>
            </a:r>
            <a:r>
              <a:rPr lang="en-US" sz="1200" kern="1200" baseline="0" dirty="0" smtClean="0">
                <a:solidFill>
                  <a:schemeClr val="tx1"/>
                </a:solidFill>
                <a:effectLst/>
                <a:latin typeface="+mn-lt"/>
                <a:ea typeface="+mn-ea"/>
                <a:cs typeface="+mn-cs"/>
              </a:rPr>
              <a:t> a source-filter vocoder, the speech spectral envelope can be estimated by LPC or MGC,</a:t>
            </a:r>
            <a:r>
              <a:rPr lang="en-US" sz="1200" kern="1200" dirty="0" smtClean="0">
                <a:solidFill>
                  <a:schemeClr val="tx1"/>
                </a:solidFill>
                <a:effectLst/>
                <a:latin typeface="+mn-lt"/>
                <a:ea typeface="+mn-ea"/>
                <a:cs typeface="+mn-cs"/>
              </a:rPr>
              <a:t> and</a:t>
            </a:r>
            <a:r>
              <a:rPr lang="en-US" sz="1200" kern="1200" baseline="0" dirty="0" smtClean="0">
                <a:solidFill>
                  <a:schemeClr val="tx1"/>
                </a:solidFill>
                <a:effectLst/>
                <a:latin typeface="+mn-lt"/>
                <a:ea typeface="+mn-ea"/>
                <a:cs typeface="+mn-cs"/>
              </a:rPr>
              <a:t> t</a:t>
            </a:r>
            <a:r>
              <a:rPr lang="en-US" sz="1200" kern="1200" dirty="0" smtClean="0">
                <a:solidFill>
                  <a:schemeClr val="tx1"/>
                </a:solidFill>
                <a:effectLst/>
                <a:latin typeface="+mn-lt"/>
                <a:ea typeface="+mn-ea"/>
                <a:cs typeface="+mn-cs"/>
              </a:rPr>
              <a:t>he </a:t>
            </a:r>
            <a:r>
              <a:rPr lang="en-US" sz="1200" kern="1200" baseline="0" dirty="0" smtClean="0">
                <a:solidFill>
                  <a:schemeClr val="tx1"/>
                </a:solidFill>
                <a:effectLst/>
                <a:latin typeface="+mn-lt"/>
                <a:ea typeface="+mn-ea"/>
                <a:cs typeface="+mn-cs"/>
              </a:rPr>
              <a:t>excitation can be simply modeled by white noise and pulse train generated according to the fundamental frequency. However, the too simplified excitation modeling will degrade the naturalness of the generated speech. The unnatural harmonic components will cause buzzy noise and the missed harmonic components will cause hissy noise.</a:t>
            </a:r>
            <a:endParaRPr lang="en-US" altLang="zh-TW" dirty="0" smtClean="0"/>
          </a:p>
        </p:txBody>
      </p:sp>
      <p:sp>
        <p:nvSpPr>
          <p:cNvPr id="4" name="投影片編號版面配置區 3"/>
          <p:cNvSpPr>
            <a:spLocks noGrp="1"/>
          </p:cNvSpPr>
          <p:nvPr>
            <p:ph type="sldNum" sz="quarter" idx="10"/>
          </p:nvPr>
        </p:nvSpPr>
        <p:spPr/>
        <p:txBody>
          <a:bodyPr/>
          <a:lstStyle/>
          <a:p>
            <a:fld id="{0ED2A9E9-3003-4715-8739-D341CA3E516B}" type="slidenum">
              <a:rPr lang="zh-TW" altLang="en-US" smtClean="0"/>
              <a:t>8</a:t>
            </a:fld>
            <a:endParaRPr lang="zh-TW" altLang="en-US"/>
          </a:p>
        </p:txBody>
      </p:sp>
    </p:spTree>
    <p:extLst>
      <p:ext uri="{BB962C8B-B14F-4D97-AF65-F5344CB8AC3E}">
        <p14:creationId xmlns:p14="http://schemas.microsoft.com/office/powerpoint/2010/main" val="2136476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0C097453-A705-4DBC-9AE5-2FD26C0252BF}" type="datetime1">
              <a:rPr lang="zh-TW" altLang="en-US" smtClean="0"/>
              <a:t>2021/10/21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98010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48D72B59-C38A-40A2-9632-ED4E3F8D3CE4}" type="datetime1">
              <a:rPr lang="zh-TW" altLang="en-US" smtClean="0"/>
              <a:t>2021/10/21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CECD2910-5291-4215-A14B-1E9C42171ABB}" type="slidenum">
              <a:rPr lang="zh-TW" altLang="en-US" smtClean="0"/>
              <a:t>‹#›</a:t>
            </a:fld>
            <a:endParaRPr lang="zh-TW" altLang="en-US"/>
          </a:p>
        </p:txBody>
      </p:sp>
    </p:spTree>
    <p:extLst>
      <p:ext uri="{BB962C8B-B14F-4D97-AF65-F5344CB8AC3E}">
        <p14:creationId xmlns:p14="http://schemas.microsoft.com/office/powerpoint/2010/main" val="3551075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E4BD829E-E131-485A-8D9E-D196E277601A}" type="datetime1">
              <a:rPr lang="zh-TW" altLang="en-US" smtClean="0"/>
              <a:t>2021/10/21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CECD2910-5291-4215-A14B-1E9C42171ABB}" type="slidenum">
              <a:rPr lang="zh-TW" altLang="en-US" smtClean="0"/>
              <a:t>‹#›</a:t>
            </a:fld>
            <a:endParaRPr lang="zh-TW" altLang="en-US"/>
          </a:p>
        </p:txBody>
      </p:sp>
    </p:spTree>
    <p:extLst>
      <p:ext uri="{BB962C8B-B14F-4D97-AF65-F5344CB8AC3E}">
        <p14:creationId xmlns:p14="http://schemas.microsoft.com/office/powerpoint/2010/main" val="1827913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E8E359BD-490D-44F2-B717-49369A4F6A81}" type="datetime1">
              <a:rPr lang="zh-TW" altLang="en-US" smtClean="0"/>
              <a:t>2021/10/21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CECD2910-5291-4215-A14B-1E9C42171ABB}" type="slidenum">
              <a:rPr lang="zh-TW" altLang="en-US" smtClean="0"/>
              <a:pPr/>
              <a:t>‹#›</a:t>
            </a:fld>
            <a:endParaRPr lang="zh-TW" altLang="en-US" dirty="0"/>
          </a:p>
        </p:txBody>
      </p:sp>
    </p:spTree>
    <p:extLst>
      <p:ext uri="{BB962C8B-B14F-4D97-AF65-F5344CB8AC3E}">
        <p14:creationId xmlns:p14="http://schemas.microsoft.com/office/powerpoint/2010/main" val="1179079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編輯母片文字樣式</a:t>
            </a:r>
          </a:p>
        </p:txBody>
      </p:sp>
      <p:sp>
        <p:nvSpPr>
          <p:cNvPr id="4" name="Date Placeholder 3"/>
          <p:cNvSpPr>
            <a:spLocks noGrp="1"/>
          </p:cNvSpPr>
          <p:nvPr>
            <p:ph type="dt" sz="half" idx="10"/>
          </p:nvPr>
        </p:nvSpPr>
        <p:spPr/>
        <p:txBody>
          <a:bodyPr/>
          <a:lstStyle/>
          <a:p>
            <a:fld id="{B7E56463-9C4A-4355-863A-640A540655CB}" type="datetime1">
              <a:rPr lang="zh-TW" altLang="en-US" smtClean="0"/>
              <a:t>2021/10/21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CECD2910-5291-4215-A14B-1E9C42171ABB}" type="slidenum">
              <a:rPr lang="zh-TW" altLang="en-US" smtClean="0"/>
              <a:t>‹#›</a:t>
            </a:fld>
            <a:endParaRPr lang="zh-TW" altLang="en-US"/>
          </a:p>
        </p:txBody>
      </p:sp>
    </p:spTree>
    <p:extLst>
      <p:ext uri="{BB962C8B-B14F-4D97-AF65-F5344CB8AC3E}">
        <p14:creationId xmlns:p14="http://schemas.microsoft.com/office/powerpoint/2010/main" val="2126720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0C23B206-EAD6-45E3-A159-51EB1E48AE15}" type="datetime1">
              <a:rPr lang="zh-TW" altLang="en-US" smtClean="0"/>
              <a:t>2021/10/21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CECD2910-5291-4215-A14B-1E9C42171ABB}" type="slidenum">
              <a:rPr lang="zh-TW" altLang="en-US" smtClean="0"/>
              <a:t>‹#›</a:t>
            </a:fld>
            <a:endParaRPr lang="zh-TW" altLang="en-US"/>
          </a:p>
        </p:txBody>
      </p:sp>
    </p:spTree>
    <p:extLst>
      <p:ext uri="{BB962C8B-B14F-4D97-AF65-F5344CB8AC3E}">
        <p14:creationId xmlns:p14="http://schemas.microsoft.com/office/powerpoint/2010/main" val="173712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4" name="Content Placeholder 3"/>
          <p:cNvSpPr>
            <a:spLocks noGrp="1"/>
          </p:cNvSpPr>
          <p:nvPr>
            <p:ph sz="half" idx="2"/>
          </p:nvPr>
        </p:nvSpPr>
        <p:spPr>
          <a:xfrm>
            <a:off x="839788" y="2505075"/>
            <a:ext cx="5157787"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6" name="Content Placeholder 5"/>
          <p:cNvSpPr>
            <a:spLocks noGrp="1"/>
          </p:cNvSpPr>
          <p:nvPr>
            <p:ph sz="quarter" idx="4"/>
          </p:nvPr>
        </p:nvSpPr>
        <p:spPr>
          <a:xfrm>
            <a:off x="6172200" y="2505075"/>
            <a:ext cx="5183188"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E6FBB415-F39F-41E2-8DF1-6EE1E686450B}" type="datetime1">
              <a:rPr lang="zh-TW" altLang="en-US" smtClean="0"/>
              <a:t>2021/10/21</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CECD2910-5291-4215-A14B-1E9C42171ABB}" type="slidenum">
              <a:rPr lang="zh-TW" altLang="en-US" smtClean="0"/>
              <a:t>‹#›</a:t>
            </a:fld>
            <a:endParaRPr lang="zh-TW" altLang="en-US"/>
          </a:p>
        </p:txBody>
      </p:sp>
    </p:spTree>
    <p:extLst>
      <p:ext uri="{BB962C8B-B14F-4D97-AF65-F5344CB8AC3E}">
        <p14:creationId xmlns:p14="http://schemas.microsoft.com/office/powerpoint/2010/main" val="1754797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A4F9866A-80EC-40B2-9470-F517F2E14193}" type="datetime1">
              <a:rPr lang="zh-TW" altLang="en-US" smtClean="0"/>
              <a:t>2021/10/21</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CECD2910-5291-4215-A14B-1E9C42171ABB}" type="slidenum">
              <a:rPr lang="zh-TW" altLang="en-US" smtClean="0"/>
              <a:t>‹#›</a:t>
            </a:fld>
            <a:endParaRPr lang="zh-TW" altLang="en-US"/>
          </a:p>
        </p:txBody>
      </p:sp>
    </p:spTree>
    <p:extLst>
      <p:ext uri="{BB962C8B-B14F-4D97-AF65-F5344CB8AC3E}">
        <p14:creationId xmlns:p14="http://schemas.microsoft.com/office/powerpoint/2010/main" val="2266444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3F810D-60FA-441A-B321-DFF531FD20B7}" type="datetime1">
              <a:rPr lang="zh-TW" altLang="en-US" smtClean="0"/>
              <a:t>2021/10/21</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CECD2910-5291-4215-A14B-1E9C42171ABB}" type="slidenum">
              <a:rPr lang="zh-TW" altLang="en-US" smtClean="0"/>
              <a:t>‹#›</a:t>
            </a:fld>
            <a:endParaRPr lang="zh-TW" altLang="en-US"/>
          </a:p>
        </p:txBody>
      </p:sp>
    </p:spTree>
    <p:extLst>
      <p:ext uri="{BB962C8B-B14F-4D97-AF65-F5344CB8AC3E}">
        <p14:creationId xmlns:p14="http://schemas.microsoft.com/office/powerpoint/2010/main" val="4151408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Date Placeholder 4"/>
          <p:cNvSpPr>
            <a:spLocks noGrp="1"/>
          </p:cNvSpPr>
          <p:nvPr>
            <p:ph type="dt" sz="half" idx="10"/>
          </p:nvPr>
        </p:nvSpPr>
        <p:spPr/>
        <p:txBody>
          <a:bodyPr/>
          <a:lstStyle/>
          <a:p>
            <a:fld id="{5DDB8D6E-2362-4882-8450-86FDD6BA8424}" type="datetime1">
              <a:rPr lang="zh-TW" altLang="en-US" smtClean="0"/>
              <a:t>2021/10/21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CECD2910-5291-4215-A14B-1E9C42171ABB}" type="slidenum">
              <a:rPr lang="zh-TW" altLang="en-US" smtClean="0"/>
              <a:t>‹#›</a:t>
            </a:fld>
            <a:endParaRPr lang="zh-TW" altLang="en-US"/>
          </a:p>
        </p:txBody>
      </p:sp>
    </p:spTree>
    <p:extLst>
      <p:ext uri="{BB962C8B-B14F-4D97-AF65-F5344CB8AC3E}">
        <p14:creationId xmlns:p14="http://schemas.microsoft.com/office/powerpoint/2010/main" val="541329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Date Placeholder 4"/>
          <p:cNvSpPr>
            <a:spLocks noGrp="1"/>
          </p:cNvSpPr>
          <p:nvPr>
            <p:ph type="dt" sz="half" idx="10"/>
          </p:nvPr>
        </p:nvSpPr>
        <p:spPr/>
        <p:txBody>
          <a:bodyPr/>
          <a:lstStyle/>
          <a:p>
            <a:fld id="{DBF0A8E5-A9BB-4CF2-9DCF-EAA45EEFA751}" type="datetime1">
              <a:rPr lang="zh-TW" altLang="en-US" smtClean="0"/>
              <a:t>2021/10/21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CECD2910-5291-4215-A14B-1E9C42171ABB}" type="slidenum">
              <a:rPr lang="zh-TW" altLang="en-US" smtClean="0"/>
              <a:t>‹#›</a:t>
            </a:fld>
            <a:endParaRPr lang="zh-TW" altLang="en-US"/>
          </a:p>
        </p:txBody>
      </p:sp>
    </p:spTree>
    <p:extLst>
      <p:ext uri="{BB962C8B-B14F-4D97-AF65-F5344CB8AC3E}">
        <p14:creationId xmlns:p14="http://schemas.microsoft.com/office/powerpoint/2010/main" val="1040746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292963-013B-48EB-83C9-12B4EA2F63C6}" type="datetime1">
              <a:rPr lang="zh-TW" altLang="en-US" smtClean="0"/>
              <a:t>2021/10/21</a:t>
            </a:fld>
            <a:endParaRPr lang="zh-TW"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CD2910-5291-4215-A14B-1E9C42171ABB}" type="slidenum">
              <a:rPr lang="zh-TW" altLang="en-US" smtClean="0"/>
              <a:t>‹#›</a:t>
            </a:fld>
            <a:endParaRPr lang="zh-TW" altLang="en-US"/>
          </a:p>
        </p:txBody>
      </p:sp>
    </p:spTree>
    <p:extLst>
      <p:ext uri="{BB962C8B-B14F-4D97-AF65-F5344CB8AC3E}">
        <p14:creationId xmlns:p14="http://schemas.microsoft.com/office/powerpoint/2010/main" val="4252454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1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bigpon.github.io/"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audio" Target="../media/media4.wav"/><Relationship Id="rId13" Type="http://schemas.openxmlformats.org/officeDocument/2006/relationships/image" Target="../media/image27.png"/><Relationship Id="rId3" Type="http://schemas.microsoft.com/office/2007/relationships/media" Target="../media/media2.wav"/><Relationship Id="rId7" Type="http://schemas.microsoft.com/office/2007/relationships/media" Target="../media/media4.wav"/><Relationship Id="rId12" Type="http://schemas.openxmlformats.org/officeDocument/2006/relationships/notesSlide" Target="../notesSlides/notesSlide2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media3.wav"/><Relationship Id="rId11" Type="http://schemas.openxmlformats.org/officeDocument/2006/relationships/slideLayout" Target="../slideLayouts/slideLayout2.xml"/><Relationship Id="rId5" Type="http://schemas.microsoft.com/office/2007/relationships/media" Target="../media/media3.wav"/><Relationship Id="rId10" Type="http://schemas.openxmlformats.org/officeDocument/2006/relationships/audio" Target="../media/media5.wav"/><Relationship Id="rId4" Type="http://schemas.openxmlformats.org/officeDocument/2006/relationships/audio" Target="../media/media2.wav"/><Relationship Id="rId9" Type="http://schemas.microsoft.com/office/2007/relationships/media" Target="../media/media5.wav"/></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9.emf"/><Relationship Id="rId4" Type="http://schemas.openxmlformats.org/officeDocument/2006/relationships/image" Target="../media/image28.emf"/></Relationships>
</file>

<file path=ppt/slides/_rels/slide2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3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5.gif"/></Relationships>
</file>

<file path=ppt/slides/_rels/slide41.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6.gif"/></Relationships>
</file>

<file path=ppt/slides/_rels/slide4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bigpon.github.io/QuasiPeriodicWaveNet_demo/" TargetMode="External"/><Relationship Id="rId7"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1.png"/><Relationship Id="rId4" Type="http://schemas.openxmlformats.org/officeDocument/2006/relationships/hyperlink" Target="https://bigpon.github.io/QuasiPeriodicParallelWaveGAN_demo/"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71170" y="1558629"/>
            <a:ext cx="9841728" cy="2615929"/>
          </a:xfrm>
        </p:spPr>
        <p:txBody>
          <a:bodyPr anchor="ctr">
            <a:noAutofit/>
          </a:bodyPr>
          <a:lstStyle/>
          <a:p>
            <a:pPr>
              <a:spcBef>
                <a:spcPts val="0"/>
              </a:spcBef>
            </a:pPr>
            <a:r>
              <a:rPr lang="en-US" sz="4000" b="1" dirty="0" smtClean="0"/>
              <a:t>Neural-based Speech Generation</a:t>
            </a:r>
            <a:endParaRPr kumimoji="1" lang="ja-JP" altLang="en-US" sz="2000" b="1" dirty="0"/>
          </a:p>
        </p:txBody>
      </p:sp>
      <p:sp>
        <p:nvSpPr>
          <p:cNvPr id="3" name="サブタイトル 2"/>
          <p:cNvSpPr>
            <a:spLocks noGrp="1"/>
          </p:cNvSpPr>
          <p:nvPr>
            <p:ph type="subTitle" idx="1"/>
          </p:nvPr>
        </p:nvSpPr>
        <p:spPr>
          <a:xfrm>
            <a:off x="2340104" y="4174558"/>
            <a:ext cx="7503861" cy="2035036"/>
          </a:xfrm>
        </p:spPr>
        <p:txBody>
          <a:bodyPr anchor="ctr">
            <a:noAutofit/>
          </a:bodyPr>
          <a:lstStyle/>
          <a:p>
            <a:r>
              <a:rPr kumimoji="1" lang="en-US" altLang="ja-JP" sz="2000" b="1" dirty="0">
                <a:latin typeface="Century Gothic" panose="020B0502020202020204" pitchFamily="34" charset="0"/>
              </a:rPr>
              <a:t>Yi-</a:t>
            </a:r>
            <a:r>
              <a:rPr kumimoji="1" lang="en-US" altLang="ja-JP" sz="2000" b="1" dirty="0" err="1">
                <a:latin typeface="Century Gothic" panose="020B0502020202020204" pitchFamily="34" charset="0"/>
              </a:rPr>
              <a:t>Chiao</a:t>
            </a:r>
            <a:r>
              <a:rPr kumimoji="1" lang="en-US" altLang="ja-JP" sz="2000" b="1" dirty="0">
                <a:latin typeface="Century Gothic" panose="020B0502020202020204" pitchFamily="34" charset="0"/>
              </a:rPr>
              <a:t> Wu</a:t>
            </a:r>
          </a:p>
          <a:p>
            <a:pPr>
              <a:lnSpc>
                <a:spcPct val="120000"/>
              </a:lnSpc>
            </a:pPr>
            <a:r>
              <a:rPr kumimoji="1" lang="en-US" altLang="ja-JP" sz="2000" b="1" dirty="0">
                <a:latin typeface="Century Gothic" panose="020B0502020202020204" pitchFamily="34" charset="0"/>
              </a:rPr>
              <a:t>Toda Lab, Nagoya University, Japan</a:t>
            </a:r>
          </a:p>
        </p:txBody>
      </p:sp>
      <p:pic>
        <p:nvPicPr>
          <p:cNvPr id="8" name="Picture 2" descr="https://upload.wikimedia.org/wikipedia/en/0/0e/Logon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3965" y="5288271"/>
            <a:ext cx="1344120" cy="921323"/>
          </a:xfrm>
          <a:prstGeom prst="rect">
            <a:avLst/>
          </a:prstGeom>
          <a:noFill/>
          <a:extLst>
            <a:ext uri="{909E8E84-426E-40DD-AFC4-6F175D3DCCD1}">
              <a14:hiddenFill xmlns:a14="http://schemas.microsoft.com/office/drawing/2010/main">
                <a:solidFill>
                  <a:srgbClr val="FFFFFF"/>
                </a:solidFill>
              </a14:hiddenFill>
            </a:ext>
          </a:extLst>
        </p:spPr>
      </p:pic>
      <p:sp>
        <p:nvSpPr>
          <p:cNvPr id="9" name="サブタイトル 2"/>
          <p:cNvSpPr txBox="1">
            <a:spLocks/>
          </p:cNvSpPr>
          <p:nvPr/>
        </p:nvSpPr>
        <p:spPr>
          <a:xfrm>
            <a:off x="8434316" y="825601"/>
            <a:ext cx="2753769" cy="352349"/>
          </a:xfrm>
          <a:prstGeom prst="rect">
            <a:avLst/>
          </a:prstGeom>
          <a:effectLst/>
        </p:spPr>
        <p:txBody>
          <a:bodyPr vert="horz" lIns="91440" tIns="45720" rIns="91440" bIns="45720" rtlCol="0" anchor="ctr">
            <a:noAutofit/>
          </a:bodyPr>
          <a:lstStyle>
            <a:lvl1pPr marL="0" indent="0" algn="ctr" defTabSz="457200" rtl="0" eaLnBrk="1" latinLnBrk="0" hangingPunct="1">
              <a:spcBef>
                <a:spcPct val="20000"/>
              </a:spcBef>
              <a:spcAft>
                <a:spcPts val="600"/>
              </a:spcAft>
              <a:buClr>
                <a:schemeClr val="tx2"/>
              </a:buClr>
              <a:buSzPct val="70000"/>
              <a:buFont typeface="Wingdings 2" charset="2"/>
              <a:buNone/>
              <a:defRPr kumimoji="1"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kumimoji="1"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kumimoji="1"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kumimoji="1"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kumimoji="1"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kumimoji="1"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kumimoji="1"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kumimoji="1"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kumimoji="1"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a:lnSpc>
                <a:spcPct val="150000"/>
              </a:lnSpc>
            </a:pPr>
            <a:r>
              <a:rPr lang="en-US" altLang="ja-JP" sz="1800" dirty="0">
                <a:ln>
                  <a:noFill/>
                </a:ln>
                <a:effectLst/>
              </a:rPr>
              <a:t>				</a:t>
            </a:r>
            <a:r>
              <a:rPr lang="en-US" altLang="ja-JP" sz="1800" dirty="0">
                <a:ln>
                  <a:noFill/>
                </a:ln>
                <a:effectLst/>
                <a:latin typeface="Century Gothic" panose="020B0502020202020204" pitchFamily="34" charset="0"/>
              </a:rPr>
              <a:t>[</a:t>
            </a:r>
            <a:r>
              <a:rPr lang="en-US" altLang="ja-JP" sz="1800" dirty="0" smtClean="0">
                <a:ln>
                  <a:noFill/>
                </a:ln>
                <a:effectLst/>
                <a:latin typeface="Century Gothic" panose="020B0502020202020204" pitchFamily="34" charset="0"/>
              </a:rPr>
              <a:t>2021]</a:t>
            </a:r>
            <a:endParaRPr lang="ja-JP" altLang="en-US" sz="1800" dirty="0">
              <a:ln>
                <a:noFill/>
              </a:ln>
              <a:effectLst/>
              <a:latin typeface="Century Gothic" panose="020B0502020202020204" pitchFamily="34" charset="0"/>
            </a:endParaRPr>
          </a:p>
        </p:txBody>
      </p:sp>
    </p:spTree>
    <p:extLst>
      <p:ext uri="{BB962C8B-B14F-4D97-AF65-F5344CB8AC3E}">
        <p14:creationId xmlns:p14="http://schemas.microsoft.com/office/powerpoint/2010/main" val="1267655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latin typeface="+mn-lt"/>
              </a:rPr>
              <a:t>Mixed Excitation Vocoder</a:t>
            </a:r>
            <a:endParaRPr lang="zh-TW" altLang="en-US" sz="2000" dirty="0">
              <a:latin typeface="+mn-lt"/>
            </a:endParaRPr>
          </a:p>
        </p:txBody>
      </p:sp>
      <p:sp>
        <p:nvSpPr>
          <p:cNvPr id="3" name="內容版面配置區 2"/>
          <p:cNvSpPr>
            <a:spLocks noGrp="1"/>
          </p:cNvSpPr>
          <p:nvPr>
            <p:ph idx="1"/>
          </p:nvPr>
        </p:nvSpPr>
        <p:spPr/>
        <p:txBody>
          <a:bodyPr>
            <a:normAutofit/>
          </a:bodyPr>
          <a:lstStyle/>
          <a:p>
            <a:r>
              <a:rPr lang="en-US" altLang="zh-TW" dirty="0" smtClean="0"/>
              <a:t>Multi-band mixed excitation vocoder</a:t>
            </a:r>
          </a:p>
          <a:p>
            <a:pPr lvl="1"/>
            <a:r>
              <a:rPr lang="en-US" altLang="zh-TW" dirty="0" smtClean="0"/>
              <a:t>STRAIGHT </a:t>
            </a:r>
            <a:r>
              <a:rPr lang="en-US" altLang="zh-TW" sz="1600" dirty="0"/>
              <a:t>[H. Kawahara+, 1999</a:t>
            </a:r>
            <a:r>
              <a:rPr lang="en-US" altLang="zh-TW" sz="1600" dirty="0" smtClean="0"/>
              <a:t>], </a:t>
            </a:r>
            <a:r>
              <a:rPr lang="en-US" altLang="zh-TW" dirty="0" smtClean="0"/>
              <a:t>WORLD </a:t>
            </a:r>
            <a:r>
              <a:rPr lang="en-US" altLang="zh-TW" sz="1600" dirty="0"/>
              <a:t>[M. </a:t>
            </a:r>
            <a:r>
              <a:rPr lang="en-US" altLang="zh-TW" sz="1600" dirty="0" err="1"/>
              <a:t>Morise</a:t>
            </a:r>
            <a:r>
              <a:rPr lang="en-US" altLang="zh-TW" sz="1600" dirty="0"/>
              <a:t>+, 2016</a:t>
            </a:r>
            <a:r>
              <a:rPr lang="en-US" altLang="zh-TW" sz="1600" dirty="0" smtClean="0"/>
              <a:t>]</a:t>
            </a:r>
          </a:p>
          <a:p>
            <a:pPr lvl="1"/>
            <a:r>
              <a:rPr lang="en-US" altLang="zh-TW" dirty="0" smtClean="0"/>
              <a:t>Modeling excitation using Gaussian noise, </a:t>
            </a:r>
            <a:r>
              <a:rPr lang="en-US" altLang="zh-TW" dirty="0" err="1" smtClean="0"/>
              <a:t>subband</a:t>
            </a:r>
            <a:r>
              <a:rPr lang="en-US" altLang="zh-TW" dirty="0" smtClean="0"/>
              <a:t> aperiodicity (</a:t>
            </a:r>
            <a:r>
              <a:rPr lang="en-US" altLang="zh-TW" i="1" dirty="0" err="1" smtClean="0"/>
              <a:t>ap</a:t>
            </a:r>
            <a:r>
              <a:rPr lang="en-US" altLang="zh-TW" dirty="0" smtClean="0"/>
              <a:t>), and fundamental frequency (</a:t>
            </a:r>
            <a:r>
              <a:rPr lang="en-US" altLang="zh-TW" i="1" dirty="0" smtClean="0"/>
              <a:t>F</a:t>
            </a:r>
            <a:r>
              <a:rPr lang="en-US" altLang="zh-TW" baseline="-25000" dirty="0" smtClean="0"/>
              <a:t>0</a:t>
            </a:r>
            <a:r>
              <a:rPr lang="en-US" altLang="zh-TW" dirty="0" smtClean="0"/>
              <a:t>)</a:t>
            </a:r>
            <a:endParaRPr lang="en-US" altLang="zh-TW" dirty="0"/>
          </a:p>
          <a:p>
            <a:r>
              <a:rPr lang="en-US" altLang="zh-TW" b="1" dirty="0" smtClean="0">
                <a:solidFill>
                  <a:srgbClr val="C00000"/>
                </a:solidFill>
              </a:rPr>
              <a:t>Lost</a:t>
            </a:r>
            <a:r>
              <a:rPr lang="en-US" altLang="zh-TW" b="1" dirty="0" smtClean="0"/>
              <a:t> temporal details </a:t>
            </a:r>
            <a:r>
              <a:rPr lang="en-US" altLang="zh-TW" dirty="0" smtClean="0"/>
              <a:t>and </a:t>
            </a:r>
            <a:r>
              <a:rPr lang="en-US" altLang="zh-TW" b="1" dirty="0" smtClean="0"/>
              <a:t>phase information </a:t>
            </a:r>
            <a:r>
              <a:rPr lang="en-US" altLang="zh-TW" dirty="0" smtClean="0"/>
              <a:t>cause speech quality degradation</a:t>
            </a:r>
            <a:endParaRPr lang="en-US" altLang="zh-TW" dirty="0"/>
          </a:p>
          <a:p>
            <a:pPr lvl="1"/>
            <a:endParaRPr lang="en-US" altLang="zh-TW" dirty="0" smtClean="0"/>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9</a:t>
            </a:fld>
            <a:endParaRPr lang="zh-TW" altLang="en-US"/>
          </a:p>
        </p:txBody>
      </p:sp>
      <p:pic>
        <p:nvPicPr>
          <p:cNvPr id="4" name="圖片 3"/>
          <p:cNvPicPr>
            <a:picLocks noChangeAspect="1"/>
          </p:cNvPicPr>
          <p:nvPr/>
        </p:nvPicPr>
        <p:blipFill>
          <a:blip r:embed="rId3"/>
          <a:stretch>
            <a:fillRect/>
          </a:stretch>
        </p:blipFill>
        <p:spPr>
          <a:xfrm>
            <a:off x="3955581" y="4223882"/>
            <a:ext cx="4280838" cy="1880063"/>
          </a:xfrm>
          <a:prstGeom prst="rect">
            <a:avLst/>
          </a:prstGeom>
        </p:spPr>
      </p:pic>
    </p:spTree>
    <p:extLst>
      <p:ext uri="{BB962C8B-B14F-4D97-AF65-F5344CB8AC3E}">
        <p14:creationId xmlns:p14="http://schemas.microsoft.com/office/powerpoint/2010/main" val="25198468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latin typeface="+mn-lt"/>
              </a:rPr>
              <a:t>RNN-based Speech </a:t>
            </a:r>
            <a:r>
              <a:rPr lang="en-US" altLang="zh-TW" b="1" dirty="0">
                <a:latin typeface="+mn-lt"/>
              </a:rPr>
              <a:t>G</a:t>
            </a:r>
            <a:r>
              <a:rPr lang="en-US" altLang="zh-TW" b="1" dirty="0" smtClean="0">
                <a:latin typeface="+mn-lt"/>
              </a:rPr>
              <a:t>eneration</a:t>
            </a:r>
            <a:endParaRPr lang="zh-TW" altLang="en-US" b="1" dirty="0">
              <a:latin typeface="+mn-lt"/>
            </a:endParaRPr>
          </a:p>
        </p:txBody>
      </p:sp>
      <p:sp>
        <p:nvSpPr>
          <p:cNvPr id="3" name="內容版面配置區 2"/>
          <p:cNvSpPr>
            <a:spLocks noGrp="1"/>
          </p:cNvSpPr>
          <p:nvPr>
            <p:ph idx="1"/>
          </p:nvPr>
        </p:nvSpPr>
        <p:spPr/>
        <p:txBody>
          <a:bodyPr>
            <a:normAutofit/>
          </a:bodyPr>
          <a:lstStyle/>
          <a:p>
            <a:r>
              <a:rPr lang="en-US" altLang="zh-TW" dirty="0" smtClean="0"/>
              <a:t>Speech is a sequential signal </a:t>
            </a:r>
            <a:r>
              <a:rPr lang="en-US" altLang="zh-TW" dirty="0" smtClean="0">
                <a:sym typeface="Wingdings" panose="05000000000000000000" pitchFamily="2" charset="2"/>
              </a:rPr>
              <a:t> RNN</a:t>
            </a:r>
          </a:p>
          <a:p>
            <a:r>
              <a:rPr lang="en-US" altLang="zh-TW" dirty="0" smtClean="0">
                <a:sym typeface="Wingdings" panose="05000000000000000000" pitchFamily="2" charset="2"/>
              </a:rPr>
              <a:t>Speech has a very high temporal resolution</a:t>
            </a:r>
          </a:p>
          <a:p>
            <a:pPr lvl="1"/>
            <a:r>
              <a:rPr lang="en-US" altLang="zh-TW" b="1" dirty="0"/>
              <a:t>Gradient </a:t>
            </a:r>
            <a:r>
              <a:rPr lang="en-US" altLang="zh-TW" b="1" dirty="0" smtClean="0"/>
              <a:t>vanishing/explosion</a:t>
            </a:r>
            <a:r>
              <a:rPr lang="en-US" altLang="zh-TW" dirty="0" smtClean="0"/>
              <a:t> for RNN modeling a signal with a very long term dependency</a:t>
            </a:r>
          </a:p>
          <a:p>
            <a:pPr lvl="1"/>
            <a:r>
              <a:rPr lang="en-US" altLang="zh-TW" b="1" dirty="0" smtClean="0"/>
              <a:t>Generation time</a:t>
            </a:r>
            <a:r>
              <a:rPr lang="en-US" altLang="zh-TW" dirty="0" smtClean="0"/>
              <a:t> is extremely long</a:t>
            </a:r>
          </a:p>
          <a:p>
            <a:pPr lvl="1"/>
            <a:endParaRPr lang="en-US" altLang="zh-TW" dirty="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10</a:t>
            </a:fld>
            <a:endParaRPr lang="zh-TW" altLang="en-US"/>
          </a:p>
        </p:txBody>
      </p:sp>
      <p:pic>
        <p:nvPicPr>
          <p:cNvPr id="8" name="圖片 7"/>
          <p:cNvPicPr>
            <a:picLocks noChangeAspect="1"/>
          </p:cNvPicPr>
          <p:nvPr/>
        </p:nvPicPr>
        <p:blipFill>
          <a:blip r:embed="rId3"/>
          <a:stretch>
            <a:fillRect/>
          </a:stretch>
        </p:blipFill>
        <p:spPr>
          <a:xfrm>
            <a:off x="3611267" y="4177695"/>
            <a:ext cx="4969466" cy="1870495"/>
          </a:xfrm>
          <a:prstGeom prst="rect">
            <a:avLst/>
          </a:prstGeom>
        </p:spPr>
      </p:pic>
    </p:spTree>
    <p:extLst>
      <p:ext uri="{BB962C8B-B14F-4D97-AF65-F5344CB8AC3E}">
        <p14:creationId xmlns:p14="http://schemas.microsoft.com/office/powerpoint/2010/main" val="18411757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latin typeface="+mn-lt"/>
              </a:rPr>
              <a:t>RNN-based Speech </a:t>
            </a:r>
            <a:r>
              <a:rPr lang="en-US" altLang="zh-TW" b="1" dirty="0">
                <a:latin typeface="+mn-lt"/>
              </a:rPr>
              <a:t>G</a:t>
            </a:r>
            <a:r>
              <a:rPr lang="en-US" altLang="zh-TW" b="1" dirty="0" smtClean="0">
                <a:latin typeface="+mn-lt"/>
              </a:rPr>
              <a:t>eneration</a:t>
            </a:r>
            <a:endParaRPr lang="zh-TW" altLang="en-US" b="1" dirty="0">
              <a:latin typeface="+mn-lt"/>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r>
                  <a:rPr lang="en-US" altLang="zh-TW" dirty="0" smtClean="0"/>
                  <a:t>SampleRNN </a:t>
                </a:r>
                <a:r>
                  <a:rPr lang="en-US" altLang="zh-TW" sz="1800" dirty="0"/>
                  <a:t>[S. </a:t>
                </a:r>
                <a:r>
                  <a:rPr lang="en-US" altLang="zh-TW" sz="1800" dirty="0" err="1"/>
                  <a:t>Mehri</a:t>
                </a:r>
                <a:r>
                  <a:rPr lang="en-US" altLang="zh-TW" sz="1800" dirty="0"/>
                  <a:t>+, 2016]</a:t>
                </a:r>
              </a:p>
              <a:p>
                <a:pPr lvl="1"/>
                <a14:m>
                  <m:oMath xmlns:m="http://schemas.openxmlformats.org/officeDocument/2006/math">
                    <m:r>
                      <a:rPr lang="en-US" altLang="zh-TW" b="0" i="1" smtClean="0">
                        <a:latin typeface="Cambria Math" panose="02040503050406030204" pitchFamily="18" charset="0"/>
                      </a:rPr>
                      <m:t>𝑃</m:t>
                    </m:r>
                    <m:d>
                      <m:dPr>
                        <m:ctrlPr>
                          <a:rPr lang="en-US" altLang="zh-TW" b="0" i="1" smtClean="0">
                            <a:latin typeface="Cambria Math" panose="02040503050406030204" pitchFamily="18" charset="0"/>
                          </a:rPr>
                        </m:ctrlPr>
                      </m:dPr>
                      <m:e>
                        <m:r>
                          <a:rPr lang="en-US" altLang="zh-TW" b="1" i="1" smtClean="0">
                            <a:latin typeface="Cambria Math" panose="02040503050406030204" pitchFamily="18" charset="0"/>
                          </a:rPr>
                          <m:t>𝒙</m:t>
                        </m:r>
                      </m:e>
                    </m:d>
                    <m:r>
                      <a:rPr lang="en-US" altLang="zh-TW" b="0" i="1" smtClean="0">
                        <a:latin typeface="Cambria Math" panose="02040503050406030204" pitchFamily="18" charset="0"/>
                      </a:rPr>
                      <m:t>=</m:t>
                    </m:r>
                    <m:nary>
                      <m:naryPr>
                        <m:chr m:val="∏"/>
                        <m:ctrlPr>
                          <a:rPr lang="en-US" altLang="zh-TW" b="0" i="1" smtClean="0">
                            <a:latin typeface="Cambria Math" panose="02040503050406030204" pitchFamily="18" charset="0"/>
                          </a:rPr>
                        </m:ctrlPr>
                      </m:naryPr>
                      <m:sub>
                        <m:r>
                          <m:rPr>
                            <m:brk m:alnAt="23"/>
                          </m:rPr>
                          <a:rPr lang="en-US" altLang="zh-TW" b="0" i="1" smtClean="0">
                            <a:latin typeface="Cambria Math" panose="02040503050406030204" pitchFamily="18" charset="0"/>
                          </a:rPr>
                          <m:t>𝑡</m:t>
                        </m:r>
                        <m:r>
                          <a:rPr lang="en-US" altLang="zh-TW" b="0" i="1" smtClean="0">
                            <a:latin typeface="Cambria Math" panose="02040503050406030204" pitchFamily="18" charset="0"/>
                          </a:rPr>
                          <m:t>=1</m:t>
                        </m:r>
                      </m:sub>
                      <m:sup>
                        <m:r>
                          <a:rPr lang="en-US" altLang="zh-TW" b="0" i="1" smtClean="0">
                            <a:latin typeface="Cambria Math" panose="02040503050406030204" pitchFamily="18" charset="0"/>
                          </a:rPr>
                          <m:t>𝑇</m:t>
                        </m:r>
                      </m:sup>
                      <m:e>
                        <m:r>
                          <a:rPr lang="en-US" altLang="zh-TW" i="1" smtClean="0">
                            <a:latin typeface="Cambria Math" panose="02040503050406030204" pitchFamily="18" charset="0"/>
                          </a:rPr>
                          <m:t>𝑃</m:t>
                        </m:r>
                        <m:d>
                          <m:dPr>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𝑡</m:t>
                                    </m:r>
                                  </m:sub>
                                </m:sSub>
                              </m:e>
                            </m:d>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𝑡</m:t>
                                </m:r>
                                <m:r>
                                  <a:rPr lang="en-US" altLang="zh-TW" i="1">
                                    <a:latin typeface="Cambria Math" panose="02040503050406030204" pitchFamily="18" charset="0"/>
                                  </a:rPr>
                                  <m:t>−1</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1</m:t>
                                </m:r>
                              </m:sub>
                            </m:sSub>
                          </m:e>
                        </m:d>
                      </m:e>
                    </m:nary>
                  </m:oMath>
                </a14:m>
                <a:endParaRPr lang="en-US" altLang="zh-TW" dirty="0" smtClean="0">
                  <a:latin typeface="Times New Roman" panose="02020603050405020304" pitchFamily="18" charset="0"/>
                  <a:cs typeface="Times New Roman" panose="02020603050405020304" pitchFamily="18" charset="0"/>
                </a:endParaRPr>
              </a:p>
              <a:p>
                <a:pPr lvl="1"/>
                <a:r>
                  <a:rPr lang="en-US" altLang="zh-TW" b="1" dirty="0" smtClean="0"/>
                  <a:t>Hierarchical</a:t>
                </a:r>
                <a:r>
                  <a:rPr lang="en-US" altLang="zh-TW" dirty="0" smtClean="0"/>
                  <a:t> (multi-tiers) structure</a:t>
                </a:r>
              </a:p>
              <a:p>
                <a:pPr lvl="1"/>
                <a:r>
                  <a:rPr lang="en-US" altLang="zh-TW" dirty="0" smtClean="0"/>
                  <a:t>Network of each tier operates on a </a:t>
                </a:r>
                <a:r>
                  <a:rPr lang="en-US" altLang="zh-TW" b="1" dirty="0" smtClean="0"/>
                  <a:t>different temporal resolution</a:t>
                </a:r>
                <a:r>
                  <a:rPr lang="en-US" altLang="zh-TW" dirty="0" smtClean="0"/>
                  <a:t> to efficiently capture long-term dependencies</a:t>
                </a:r>
              </a:p>
              <a:p>
                <a:pPr lvl="1"/>
                <a:r>
                  <a:rPr lang="en-US" altLang="zh-TW" dirty="0" smtClean="0"/>
                  <a:t>Multi-layers RNN with the autoregressive (AR) mechanism </a:t>
                </a:r>
                <a:r>
                  <a:rPr lang="en-US" altLang="zh-TW" dirty="0" smtClean="0">
                    <a:sym typeface="Wingdings" panose="05000000000000000000" pitchFamily="2" charset="2"/>
                  </a:rPr>
                  <a:t>generation is s</a:t>
                </a:r>
                <a:r>
                  <a:rPr lang="en-US" altLang="zh-TW" dirty="0" smtClean="0"/>
                  <a:t>till very slow</a:t>
                </a: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391" t="-4062" r="-1082"/>
                </a:stretch>
              </a:blipFill>
            </p:spPr>
            <p:txBody>
              <a:bodyPr/>
              <a:lstStyle/>
              <a:p>
                <a:r>
                  <a:rPr lang="en-US">
                    <a:noFill/>
                  </a:rPr>
                  <a:t> </a:t>
                </a:r>
              </a:p>
            </p:txBody>
          </p:sp>
        </mc:Fallback>
      </mc:AlternateContent>
      <p:sp>
        <p:nvSpPr>
          <p:cNvPr id="6" name="投影片編號版面配置區 5"/>
          <p:cNvSpPr>
            <a:spLocks noGrp="1"/>
          </p:cNvSpPr>
          <p:nvPr>
            <p:ph type="sldNum" sz="quarter" idx="12"/>
          </p:nvPr>
        </p:nvSpPr>
        <p:spPr/>
        <p:txBody>
          <a:bodyPr/>
          <a:lstStyle/>
          <a:p>
            <a:fld id="{CECD2910-5291-4215-A14B-1E9C42171ABB}" type="slidenum">
              <a:rPr lang="zh-TW" altLang="en-US" smtClean="0"/>
              <a:t>11</a:t>
            </a:fld>
            <a:endParaRPr lang="zh-TW" altLang="en-US"/>
          </a:p>
        </p:txBody>
      </p:sp>
      <p:pic>
        <p:nvPicPr>
          <p:cNvPr id="4" name="圖片 3"/>
          <p:cNvPicPr>
            <a:picLocks noChangeAspect="1"/>
          </p:cNvPicPr>
          <p:nvPr/>
        </p:nvPicPr>
        <p:blipFill>
          <a:blip r:embed="rId4"/>
          <a:stretch>
            <a:fillRect/>
          </a:stretch>
        </p:blipFill>
        <p:spPr>
          <a:xfrm>
            <a:off x="3284513" y="4583953"/>
            <a:ext cx="5622974" cy="1593010"/>
          </a:xfrm>
          <a:prstGeom prst="rect">
            <a:avLst/>
          </a:prstGeom>
        </p:spPr>
      </p:pic>
      <p:sp>
        <p:nvSpPr>
          <p:cNvPr id="7" name="矩形 6"/>
          <p:cNvSpPr/>
          <p:nvPr/>
        </p:nvSpPr>
        <p:spPr>
          <a:xfrm>
            <a:off x="4011816" y="2328857"/>
            <a:ext cx="1351472" cy="35655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469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latin typeface="+mn-lt"/>
              </a:rPr>
              <a:t>Real-time RNN-based Vocoder</a:t>
            </a:r>
            <a:endParaRPr lang="zh-TW" altLang="en-US" b="1" dirty="0">
              <a:latin typeface="+mn-lt"/>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r>
                  <a:rPr lang="en-US" altLang="zh-TW" dirty="0" smtClean="0"/>
                  <a:t>WaveRNN</a:t>
                </a:r>
                <a:r>
                  <a:rPr lang="en-US" altLang="zh-TW" sz="2000" dirty="0"/>
                  <a:t> </a:t>
                </a:r>
                <a:r>
                  <a:rPr lang="en-US" altLang="zh-TW" sz="1800" dirty="0"/>
                  <a:t>[N. </a:t>
                </a:r>
                <a:r>
                  <a:rPr lang="en-US" altLang="zh-TW" sz="1800" dirty="0" err="1"/>
                  <a:t>Kalchbrenner</a:t>
                </a:r>
                <a:r>
                  <a:rPr lang="en-US" altLang="zh-TW" sz="1800" dirty="0"/>
                  <a:t>+, 2018]</a:t>
                </a:r>
              </a:p>
              <a:p>
                <a:pPr lvl="1"/>
                <a14:m>
                  <m:oMath xmlns:m="http://schemas.openxmlformats.org/officeDocument/2006/math">
                    <m:r>
                      <a:rPr lang="en-US" altLang="zh-TW" i="1">
                        <a:latin typeface="Cambria Math" panose="02040503050406030204" pitchFamily="18" charset="0"/>
                      </a:rPr>
                      <m:t>𝑃</m:t>
                    </m:r>
                    <m:d>
                      <m:dPr>
                        <m:ctrlPr>
                          <a:rPr lang="en-US" altLang="zh-TW" i="1">
                            <a:latin typeface="Cambria Math" panose="02040503050406030204" pitchFamily="18" charset="0"/>
                          </a:rPr>
                        </m:ctrlPr>
                      </m:dPr>
                      <m:e>
                        <m:r>
                          <a:rPr lang="en-US" altLang="zh-TW" b="1" i="1">
                            <a:latin typeface="Cambria Math" panose="02040503050406030204" pitchFamily="18" charset="0"/>
                          </a:rPr>
                          <m:t>𝒙</m:t>
                        </m:r>
                      </m:e>
                    </m:d>
                    <m:r>
                      <a:rPr lang="en-US" altLang="zh-TW" i="1">
                        <a:latin typeface="Cambria Math" panose="02040503050406030204" pitchFamily="18" charset="0"/>
                      </a:rPr>
                      <m:t>=</m:t>
                    </m:r>
                    <m:nary>
                      <m:naryPr>
                        <m:chr m:val="∏"/>
                        <m:ctrlPr>
                          <a:rPr lang="en-US" altLang="zh-TW" i="1">
                            <a:latin typeface="Cambria Math" panose="02040503050406030204" pitchFamily="18" charset="0"/>
                          </a:rPr>
                        </m:ctrlPr>
                      </m:naryPr>
                      <m:sub>
                        <m:r>
                          <m:rPr>
                            <m:brk m:alnAt="23"/>
                          </m:rPr>
                          <a:rPr lang="en-US" altLang="zh-TW" i="1">
                            <a:latin typeface="Cambria Math" panose="02040503050406030204" pitchFamily="18" charset="0"/>
                          </a:rPr>
                          <m:t>𝑡</m:t>
                        </m:r>
                        <m:r>
                          <a:rPr lang="en-US" altLang="zh-TW" i="1">
                            <a:latin typeface="Cambria Math" panose="02040503050406030204" pitchFamily="18" charset="0"/>
                          </a:rPr>
                          <m:t>=1</m:t>
                        </m:r>
                      </m:sub>
                      <m:sup>
                        <m:r>
                          <a:rPr lang="en-US" altLang="zh-TW" i="1">
                            <a:latin typeface="Cambria Math" panose="02040503050406030204" pitchFamily="18" charset="0"/>
                          </a:rPr>
                          <m:t>𝑇</m:t>
                        </m:r>
                      </m:sup>
                      <m:e>
                        <m:r>
                          <a:rPr lang="en-US" altLang="zh-TW" i="1">
                            <a:latin typeface="Cambria Math" panose="02040503050406030204" pitchFamily="18" charset="0"/>
                          </a:rPr>
                          <m:t>𝑃</m:t>
                        </m:r>
                        <m:d>
                          <m:dPr>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𝑡</m:t>
                                    </m:r>
                                  </m:sub>
                                </m:sSub>
                              </m:e>
                            </m:d>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𝑡</m:t>
                                </m:r>
                                <m:r>
                                  <a:rPr lang="en-US" altLang="zh-TW" i="1">
                                    <a:latin typeface="Cambria Math" panose="02040503050406030204" pitchFamily="18" charset="0"/>
                                  </a:rPr>
                                  <m:t>−1</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1</m:t>
                                </m:r>
                              </m:sub>
                            </m:sSub>
                            <m:r>
                              <a:rPr lang="en-US" altLang="zh-TW" b="0" i="1" smtClean="0">
                                <a:latin typeface="Cambria Math" panose="02040503050406030204" pitchFamily="18" charset="0"/>
                              </a:rPr>
                              <m:t>,</m:t>
                            </m:r>
                            <m:r>
                              <a:rPr lang="en-US" altLang="zh-TW" b="1" i="1" smtClean="0">
                                <a:latin typeface="Cambria Math" panose="02040503050406030204" pitchFamily="18" charset="0"/>
                              </a:rPr>
                              <m:t>𝒉</m:t>
                            </m:r>
                          </m:e>
                        </m:d>
                      </m:e>
                    </m:nary>
                  </m:oMath>
                </a14:m>
                <a:endParaRPr lang="en-US" altLang="zh-TW" dirty="0" smtClean="0"/>
              </a:p>
              <a:p>
                <a:pPr lvl="1"/>
                <a:r>
                  <a:rPr lang="en-US" altLang="zh-TW" dirty="0" smtClean="0"/>
                  <a:t>Condition on acoustic features</a:t>
                </a:r>
                <a14:m>
                  <m:oMath xmlns:m="http://schemas.openxmlformats.org/officeDocument/2006/math">
                    <m:d>
                      <m:dPr>
                        <m:ctrlPr>
                          <a:rPr lang="en-US" altLang="zh-TW" b="0" i="1" smtClean="0">
                            <a:latin typeface="Cambria Math" panose="02040503050406030204" pitchFamily="18" charset="0"/>
                          </a:rPr>
                        </m:ctrlPr>
                      </m:dPr>
                      <m:e>
                        <m:r>
                          <a:rPr lang="en-US" altLang="zh-TW" b="1" i="1">
                            <a:latin typeface="Cambria Math" panose="02040503050406030204" pitchFamily="18" charset="0"/>
                          </a:rPr>
                          <m:t>𝒉</m:t>
                        </m:r>
                      </m:e>
                    </m:d>
                  </m:oMath>
                </a14:m>
                <a:r>
                  <a:rPr lang="en-US" altLang="zh-TW" dirty="0" smtClean="0"/>
                  <a:t> </a:t>
                </a:r>
                <a:r>
                  <a:rPr lang="en-US" altLang="zh-TW" dirty="0" smtClean="0">
                    <a:sym typeface="Wingdings" panose="05000000000000000000" pitchFamily="2" charset="2"/>
                  </a:rPr>
                  <a:t> prior information</a:t>
                </a:r>
              </a:p>
              <a:p>
                <a:pPr lvl="1"/>
                <a:r>
                  <a:rPr lang="en-US" altLang="zh-TW" dirty="0" smtClean="0">
                    <a:sym typeface="Wingdings" panose="05000000000000000000" pitchFamily="2" charset="2"/>
                  </a:rPr>
                  <a:t>Single-layer GRU with hardware optimized designs</a:t>
                </a:r>
              </a:p>
              <a:p>
                <a:r>
                  <a:rPr lang="en-US" altLang="zh-TW" dirty="0" err="1"/>
                  <a:t>LPCNet</a:t>
                </a:r>
                <a:r>
                  <a:rPr lang="en-US" altLang="zh-TW" dirty="0"/>
                  <a:t> </a:t>
                </a:r>
                <a:r>
                  <a:rPr lang="en-US" altLang="zh-TW" sz="1800" dirty="0"/>
                  <a:t>[J.-M. </a:t>
                </a:r>
                <a:r>
                  <a:rPr lang="en-US" altLang="zh-TW" sz="1800" dirty="0" err="1"/>
                  <a:t>Valin</a:t>
                </a:r>
                <a:r>
                  <a:rPr lang="en-US" altLang="zh-TW" sz="1800" dirty="0"/>
                  <a:t>+, 2018]</a:t>
                </a:r>
              </a:p>
              <a:p>
                <a:pPr lvl="1"/>
                <a:r>
                  <a:rPr lang="en-US" altLang="zh-TW" dirty="0" smtClean="0"/>
                  <a:t>Combine </a:t>
                </a:r>
                <a:r>
                  <a:rPr lang="en-US" altLang="zh-TW" dirty="0" err="1" smtClean="0"/>
                  <a:t>WaveRNN</a:t>
                </a:r>
                <a:r>
                  <a:rPr lang="en-US" altLang="zh-TW" dirty="0" smtClean="0"/>
                  <a:t> with source-filter model</a:t>
                </a:r>
              </a:p>
              <a:p>
                <a:pPr lvl="1"/>
                <a:r>
                  <a:rPr lang="en-US" altLang="zh-TW" dirty="0" smtClean="0"/>
                  <a:t>Modeling the residual (source) signal of LPC prediction</a:t>
                </a:r>
              </a:p>
              <a:p>
                <a:pPr lvl="1"/>
                <a:r>
                  <a:rPr lang="en-US" dirty="0"/>
                  <a:t>E</a:t>
                </a:r>
                <a:r>
                  <a:rPr lang="en-US" dirty="0" smtClean="0"/>
                  <a:t>ase </a:t>
                </a:r>
                <a:r>
                  <a:rPr lang="en-US" dirty="0"/>
                  <a:t>the burden of modeling speaker </a:t>
                </a:r>
                <a:r>
                  <a:rPr lang="en-US" dirty="0" smtClean="0"/>
                  <a:t>identity and </a:t>
                </a:r>
                <a:r>
                  <a:rPr lang="en-US" dirty="0"/>
                  <a:t>spectral </a:t>
                </a:r>
                <a:r>
                  <a:rPr lang="en-US" dirty="0" smtClean="0"/>
                  <a:t>information</a:t>
                </a:r>
              </a:p>
              <a:p>
                <a:r>
                  <a:rPr lang="en-US" altLang="zh-TW" dirty="0" smtClean="0"/>
                  <a:t>RNN-based model </a:t>
                </a:r>
                <a:r>
                  <a:rPr lang="en-US" altLang="zh-TW" dirty="0" smtClean="0">
                    <a:sym typeface="Wingdings" panose="05000000000000000000" pitchFamily="2" charset="2"/>
                  </a:rPr>
                  <a:t> </a:t>
                </a:r>
                <a:r>
                  <a:rPr lang="en-US" altLang="zh-TW" b="1" dirty="0" smtClean="0">
                    <a:solidFill>
                      <a:srgbClr val="C00000"/>
                    </a:solidFill>
                    <a:sym typeface="Wingdings" panose="05000000000000000000" pitchFamily="2" charset="2"/>
                  </a:rPr>
                  <a:t>compact</a:t>
                </a:r>
                <a:r>
                  <a:rPr lang="en-US" altLang="zh-TW" b="1" dirty="0" smtClean="0">
                    <a:sym typeface="Wingdings" panose="05000000000000000000" pitchFamily="2" charset="2"/>
                  </a:rPr>
                  <a:t> network structure</a:t>
                </a:r>
                <a:endParaRPr lang="en-US" altLang="zh-TW" b="1" dirty="0" smtClean="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043" t="-4202"/>
                </a:stretch>
              </a:blipFill>
            </p:spPr>
            <p:txBody>
              <a:bodyPr/>
              <a:lstStyle/>
              <a:p>
                <a:r>
                  <a:rPr lang="en-US">
                    <a:noFill/>
                  </a:rPr>
                  <a:t> </a:t>
                </a:r>
              </a:p>
            </p:txBody>
          </p:sp>
        </mc:Fallback>
      </mc:AlternateContent>
      <p:sp>
        <p:nvSpPr>
          <p:cNvPr id="6" name="投影片編號版面配置區 5"/>
          <p:cNvSpPr>
            <a:spLocks noGrp="1"/>
          </p:cNvSpPr>
          <p:nvPr>
            <p:ph type="sldNum" sz="quarter" idx="12"/>
          </p:nvPr>
        </p:nvSpPr>
        <p:spPr/>
        <p:txBody>
          <a:bodyPr/>
          <a:lstStyle/>
          <a:p>
            <a:fld id="{CECD2910-5291-4215-A14B-1E9C42171ABB}" type="slidenum">
              <a:rPr lang="zh-TW" altLang="en-US" smtClean="0"/>
              <a:t>12</a:t>
            </a:fld>
            <a:endParaRPr lang="zh-TW" altLang="en-US"/>
          </a:p>
        </p:txBody>
      </p:sp>
    </p:spTree>
    <p:extLst>
      <p:ext uri="{BB962C8B-B14F-4D97-AF65-F5344CB8AC3E}">
        <p14:creationId xmlns:p14="http://schemas.microsoft.com/office/powerpoint/2010/main" val="42126825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latin typeface="+mn-lt"/>
              </a:rPr>
              <a:t>CNN-based Speech </a:t>
            </a:r>
            <a:r>
              <a:rPr lang="en-US" altLang="zh-TW" b="1" dirty="0">
                <a:latin typeface="+mn-lt"/>
              </a:rPr>
              <a:t>G</a:t>
            </a:r>
            <a:r>
              <a:rPr lang="en-US" altLang="zh-TW" b="1" dirty="0" smtClean="0">
                <a:latin typeface="+mn-lt"/>
              </a:rPr>
              <a:t>eneration</a:t>
            </a:r>
            <a:endParaRPr lang="zh-TW" altLang="en-US" b="1" dirty="0">
              <a:latin typeface="+mn-lt"/>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r>
                  <a:rPr lang="en-US" altLang="zh-TW" b="1" dirty="0" smtClean="0">
                    <a:solidFill>
                      <a:srgbClr val="C00000"/>
                    </a:solidFill>
                  </a:rPr>
                  <a:t>Fixed</a:t>
                </a:r>
                <a:r>
                  <a:rPr lang="en-US" altLang="zh-TW" dirty="0" smtClean="0"/>
                  <a:t> geometric structure</a:t>
                </a:r>
              </a:p>
              <a:p>
                <a:pPr lvl="1"/>
                <a:r>
                  <a:rPr lang="en-US" altLang="zh-TW" dirty="0">
                    <a:sym typeface="Wingdings" panose="05000000000000000000" pitchFamily="2" charset="2"/>
                  </a:rPr>
                  <a:t>Modeling the </a:t>
                </a:r>
                <a:r>
                  <a:rPr lang="en-US" altLang="zh-TW" dirty="0" smtClean="0">
                    <a:sym typeface="Wingdings" panose="05000000000000000000" pitchFamily="2" charset="2"/>
                  </a:rPr>
                  <a:t>speech dependency with a </a:t>
                </a:r>
                <a:r>
                  <a:rPr lang="en-US" altLang="zh-TW" b="1" dirty="0" smtClean="0">
                    <a:sym typeface="Wingdings" panose="05000000000000000000" pitchFamily="2" charset="2"/>
                  </a:rPr>
                  <a:t>fixed-length segment</a:t>
                </a:r>
                <a:r>
                  <a:rPr lang="en-US" altLang="zh-TW" dirty="0" smtClean="0">
                    <a:sym typeface="Wingdings" panose="05000000000000000000" pitchFamily="2" charset="2"/>
                  </a:rPr>
                  <a:t> of samples</a:t>
                </a:r>
                <a:endParaRPr lang="en-US" altLang="zh-TW" i="1" dirty="0" smtClean="0">
                  <a:latin typeface="Cambria Math" panose="02040503050406030204" pitchFamily="18" charset="0"/>
                </a:endParaRPr>
              </a:p>
              <a:p>
                <a:pPr lvl="1"/>
                <a14:m>
                  <m:oMath xmlns:m="http://schemas.openxmlformats.org/officeDocument/2006/math">
                    <m:r>
                      <a:rPr lang="en-US" altLang="zh-TW" i="1">
                        <a:latin typeface="Cambria Math" panose="02040503050406030204" pitchFamily="18" charset="0"/>
                      </a:rPr>
                      <m:t>𝑃</m:t>
                    </m:r>
                    <m:d>
                      <m:dPr>
                        <m:ctrlPr>
                          <a:rPr lang="en-US" altLang="zh-TW" i="1">
                            <a:latin typeface="Cambria Math" panose="02040503050406030204" pitchFamily="18" charset="0"/>
                          </a:rPr>
                        </m:ctrlPr>
                      </m:dPr>
                      <m:e>
                        <m:r>
                          <a:rPr lang="en-US" altLang="zh-TW" b="1" i="1">
                            <a:latin typeface="Cambria Math" panose="02040503050406030204" pitchFamily="18" charset="0"/>
                          </a:rPr>
                          <m:t>𝒙</m:t>
                        </m:r>
                      </m:e>
                    </m:d>
                    <m:r>
                      <a:rPr lang="en-US" altLang="zh-TW" i="1">
                        <a:latin typeface="Cambria Math" panose="02040503050406030204" pitchFamily="18" charset="0"/>
                      </a:rPr>
                      <m:t>=</m:t>
                    </m:r>
                    <m:nary>
                      <m:naryPr>
                        <m:chr m:val="∏"/>
                        <m:ctrlPr>
                          <a:rPr lang="en-US" altLang="zh-TW" i="1">
                            <a:latin typeface="Cambria Math" panose="02040503050406030204" pitchFamily="18" charset="0"/>
                          </a:rPr>
                        </m:ctrlPr>
                      </m:naryPr>
                      <m:sub>
                        <m:r>
                          <m:rPr>
                            <m:brk m:alnAt="23"/>
                          </m:rPr>
                          <a:rPr lang="en-US" altLang="zh-TW" i="1">
                            <a:latin typeface="Cambria Math" panose="02040503050406030204" pitchFamily="18" charset="0"/>
                          </a:rPr>
                          <m:t>𝑡</m:t>
                        </m:r>
                        <m:r>
                          <a:rPr lang="en-US" altLang="zh-TW" i="1">
                            <a:latin typeface="Cambria Math" panose="02040503050406030204" pitchFamily="18" charset="0"/>
                          </a:rPr>
                          <m:t>=1</m:t>
                        </m:r>
                      </m:sub>
                      <m:sup>
                        <m:r>
                          <a:rPr lang="en-US" altLang="zh-TW" i="1">
                            <a:latin typeface="Cambria Math" panose="02040503050406030204" pitchFamily="18" charset="0"/>
                          </a:rPr>
                          <m:t>𝑇</m:t>
                        </m:r>
                      </m:sup>
                      <m:e>
                        <m:r>
                          <a:rPr lang="en-US" altLang="zh-TW" i="1">
                            <a:latin typeface="Cambria Math" panose="02040503050406030204" pitchFamily="18" charset="0"/>
                          </a:rPr>
                          <m:t>𝑃</m:t>
                        </m:r>
                        <m:d>
                          <m:dPr>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𝑡</m:t>
                                    </m:r>
                                  </m:sub>
                                </m:sSub>
                              </m:e>
                            </m:d>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𝑡</m:t>
                                </m:r>
                                <m:r>
                                  <a:rPr lang="en-US" altLang="zh-TW" i="1">
                                    <a:latin typeface="Cambria Math" panose="02040503050406030204" pitchFamily="18" charset="0"/>
                                  </a:rPr>
                                  <m:t>−1</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b="0" i="1" smtClean="0">
                                    <a:latin typeface="Cambria Math" panose="02040503050406030204" pitchFamily="18" charset="0"/>
                                  </a:rPr>
                                  <m:t>𝑡</m:t>
                                </m:r>
                                <m:r>
                                  <a:rPr lang="en-US" altLang="zh-TW" b="0" i="1" smtClean="0">
                                    <a:latin typeface="Cambria Math" panose="02040503050406030204" pitchFamily="18" charset="0"/>
                                  </a:rPr>
                                  <m:t>−</m:t>
                                </m:r>
                                <m:r>
                                  <a:rPr lang="en-US" altLang="zh-TW" b="0" i="1" smtClean="0">
                                    <a:latin typeface="Cambria Math" panose="02040503050406030204" pitchFamily="18" charset="0"/>
                                  </a:rPr>
                                  <m:t>𝑟</m:t>
                                </m:r>
                              </m:sub>
                            </m:sSub>
                            <m:r>
                              <a:rPr lang="en-US" altLang="zh-TW" i="1">
                                <a:latin typeface="Cambria Math" panose="02040503050406030204" pitchFamily="18" charset="0"/>
                              </a:rPr>
                              <m:t>,</m:t>
                            </m:r>
                            <m:r>
                              <a:rPr lang="en-US" altLang="zh-TW" b="1" i="1">
                                <a:latin typeface="Cambria Math" panose="02040503050406030204" pitchFamily="18" charset="0"/>
                              </a:rPr>
                              <m:t>𝒉</m:t>
                            </m:r>
                          </m:e>
                        </m:d>
                      </m:e>
                    </m:nary>
                  </m:oMath>
                </a14:m>
                <a:endParaRPr lang="en-US" altLang="zh-TW" dirty="0" smtClean="0">
                  <a:sym typeface="Wingdings" panose="05000000000000000000" pitchFamily="2" charset="2"/>
                </a:endParaRPr>
              </a:p>
              <a:p>
                <a:pPr lvl="1"/>
                <a:r>
                  <a:rPr lang="en-US" altLang="zh-TW" i="1" dirty="0" smtClean="0">
                    <a:sym typeface="Wingdings" panose="05000000000000000000" pitchFamily="2" charset="2"/>
                  </a:rPr>
                  <a:t>r</a:t>
                </a:r>
                <a:r>
                  <a:rPr lang="en-US" altLang="zh-TW" dirty="0" smtClean="0">
                    <a:sym typeface="Wingdings" panose="05000000000000000000" pitchFamily="2" charset="2"/>
                  </a:rPr>
                  <a:t> is the length of a </a:t>
                </a:r>
                <a:r>
                  <a:rPr lang="en-US" altLang="zh-TW" b="1" dirty="0" smtClean="0">
                    <a:sym typeface="Wingdings" panose="05000000000000000000" pitchFamily="2" charset="2"/>
                  </a:rPr>
                  <a:t>receptive field</a:t>
                </a:r>
              </a:p>
              <a:p>
                <a:r>
                  <a:rPr lang="en-US" altLang="zh-TW" dirty="0" smtClean="0">
                    <a:sym typeface="Wingdings" panose="05000000000000000000" pitchFamily="2" charset="2"/>
                  </a:rPr>
                  <a:t>Speech has </a:t>
                </a:r>
                <a:r>
                  <a:rPr lang="en-US" altLang="zh-TW" b="1" dirty="0" smtClean="0">
                    <a:solidFill>
                      <a:srgbClr val="C00000"/>
                    </a:solidFill>
                    <a:sym typeface="Wingdings" panose="05000000000000000000" pitchFamily="2" charset="2"/>
                  </a:rPr>
                  <a:t>long-term</a:t>
                </a:r>
                <a:r>
                  <a:rPr lang="en-US" altLang="zh-TW" dirty="0" smtClean="0">
                    <a:sym typeface="Wingdings" panose="05000000000000000000" pitchFamily="2" charset="2"/>
                  </a:rPr>
                  <a:t> dependency </a:t>
                </a:r>
              </a:p>
              <a:p>
                <a:pPr lvl="1"/>
                <a:r>
                  <a:rPr lang="en-US" altLang="zh-TW" dirty="0">
                    <a:sym typeface="Wingdings" panose="05000000000000000000" pitchFamily="2" charset="2"/>
                  </a:rPr>
                  <a:t>A</a:t>
                </a:r>
                <a:r>
                  <a:rPr lang="en-US" altLang="zh-TW" dirty="0" smtClean="0">
                    <a:sym typeface="Wingdings" panose="05000000000000000000" pitchFamily="2" charset="2"/>
                  </a:rPr>
                  <a:t> very long receptive field is required</a:t>
                </a:r>
              </a:p>
              <a:p>
                <a:pPr lvl="1"/>
                <a:r>
                  <a:rPr lang="en-US" altLang="zh-TW" b="1" dirty="0" smtClean="0">
                    <a:sym typeface="Wingdings" panose="05000000000000000000" pitchFamily="2" charset="2"/>
                  </a:rPr>
                  <a:t>Long</a:t>
                </a:r>
                <a:r>
                  <a:rPr lang="en-US" altLang="zh-TW" dirty="0" smtClean="0">
                    <a:sym typeface="Wingdings" panose="05000000000000000000" pitchFamily="2" charset="2"/>
                  </a:rPr>
                  <a:t> kernel size or </a:t>
                </a:r>
                <a:r>
                  <a:rPr lang="en-US" altLang="zh-TW" b="1" dirty="0" smtClean="0">
                    <a:sym typeface="Wingdings" panose="05000000000000000000" pitchFamily="2" charset="2"/>
                  </a:rPr>
                  <a:t>deep</a:t>
                </a:r>
                <a:r>
                  <a:rPr lang="en-US" altLang="zh-TW" dirty="0" smtClean="0">
                    <a:sym typeface="Wingdings" panose="05000000000000000000" pitchFamily="2" charset="2"/>
                  </a:rPr>
                  <a:t> CNNs  computation and space consuming</a:t>
                </a:r>
              </a:p>
              <a:p>
                <a:pPr lvl="1"/>
                <a:r>
                  <a:rPr lang="en-US" altLang="zh-TW" dirty="0" smtClean="0">
                    <a:sym typeface="Wingdings" panose="05000000000000000000" pitchFamily="2" charset="2"/>
                  </a:rPr>
                  <a:t>An </a:t>
                </a:r>
                <a:r>
                  <a:rPr lang="en-US" altLang="zh-TW" b="1" dirty="0" smtClean="0">
                    <a:solidFill>
                      <a:srgbClr val="C00000"/>
                    </a:solidFill>
                    <a:sym typeface="Wingdings" panose="05000000000000000000" pitchFamily="2" charset="2"/>
                  </a:rPr>
                  <a:t>efficient</a:t>
                </a:r>
                <a:r>
                  <a:rPr lang="en-US" altLang="zh-TW" dirty="0" smtClean="0">
                    <a:sym typeface="Wingdings" panose="05000000000000000000" pitchFamily="2" charset="2"/>
                  </a:rPr>
                  <a:t> way to extend the </a:t>
                </a:r>
                <a:r>
                  <a:rPr lang="en-US" altLang="zh-TW" b="1" dirty="0" smtClean="0">
                    <a:sym typeface="Wingdings" panose="05000000000000000000" pitchFamily="2" charset="2"/>
                  </a:rPr>
                  <a:t>receptive filed</a:t>
                </a:r>
                <a:r>
                  <a:rPr lang="en-US" altLang="zh-TW" dirty="0" smtClean="0">
                    <a:sym typeface="Wingdings" panose="05000000000000000000" pitchFamily="2" charset="2"/>
                  </a:rPr>
                  <a:t> is required</a:t>
                </a:r>
                <a:endParaRPr lang="en-US" altLang="zh-TW" dirty="0" smtClean="0"/>
              </a:p>
              <a:p>
                <a:pPr>
                  <a:buFontTx/>
                  <a:buChar char="-"/>
                </a:pPr>
                <a:endParaRPr lang="en-US" altLang="zh-TW" dirty="0" smtClean="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391" t="-2241" r="-850"/>
                </a:stretch>
              </a:blipFill>
            </p:spPr>
            <p:txBody>
              <a:bodyPr/>
              <a:lstStyle/>
              <a:p>
                <a:r>
                  <a:rPr lang="en-US">
                    <a:noFill/>
                  </a:rPr>
                  <a:t> </a:t>
                </a:r>
              </a:p>
            </p:txBody>
          </p:sp>
        </mc:Fallback>
      </mc:AlternateContent>
      <p:sp>
        <p:nvSpPr>
          <p:cNvPr id="6" name="投影片編號版面配置區 5"/>
          <p:cNvSpPr>
            <a:spLocks noGrp="1"/>
          </p:cNvSpPr>
          <p:nvPr>
            <p:ph type="sldNum" sz="quarter" idx="12"/>
          </p:nvPr>
        </p:nvSpPr>
        <p:spPr/>
        <p:txBody>
          <a:bodyPr/>
          <a:lstStyle/>
          <a:p>
            <a:fld id="{CECD2910-5291-4215-A14B-1E9C42171ABB}" type="slidenum">
              <a:rPr lang="zh-TW" altLang="en-US" smtClean="0"/>
              <a:t>13</a:t>
            </a:fld>
            <a:endParaRPr lang="zh-TW" altLang="en-US"/>
          </a:p>
        </p:txBody>
      </p:sp>
      <p:sp>
        <p:nvSpPr>
          <p:cNvPr id="5" name="矩形 4"/>
          <p:cNvSpPr/>
          <p:nvPr/>
        </p:nvSpPr>
        <p:spPr>
          <a:xfrm>
            <a:off x="4017016" y="2703322"/>
            <a:ext cx="1650521" cy="35655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381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err="1" smtClean="0">
                <a:latin typeface="+mn-lt"/>
              </a:rPr>
              <a:t>WaveNet</a:t>
            </a:r>
            <a:r>
              <a:rPr lang="en-US" altLang="zh-TW" b="1" dirty="0" smtClean="0">
                <a:latin typeface="+mn-lt"/>
              </a:rPr>
              <a:t> w/ DCNN</a:t>
            </a:r>
            <a:endParaRPr lang="zh-TW" altLang="en-US" b="1" dirty="0">
              <a:latin typeface="+mn-lt"/>
            </a:endParaRPr>
          </a:p>
        </p:txBody>
      </p:sp>
      <p:sp>
        <p:nvSpPr>
          <p:cNvPr id="3" name="內容版面配置區 2"/>
          <p:cNvSpPr>
            <a:spLocks noGrp="1"/>
          </p:cNvSpPr>
          <p:nvPr>
            <p:ph idx="1"/>
          </p:nvPr>
        </p:nvSpPr>
        <p:spPr/>
        <p:txBody>
          <a:bodyPr>
            <a:normAutofit/>
          </a:bodyPr>
          <a:lstStyle/>
          <a:p>
            <a:r>
              <a:rPr lang="en-US" altLang="zh-TW" dirty="0" smtClean="0"/>
              <a:t>Dilated CNN (DCNN) </a:t>
            </a:r>
            <a:r>
              <a:rPr lang="en-US" altLang="zh-TW" sz="1800" dirty="0"/>
              <a:t>[F. Yu+, 2016]</a:t>
            </a:r>
          </a:p>
          <a:p>
            <a:pPr lvl="1"/>
            <a:r>
              <a:rPr lang="en-US" altLang="zh-TW" dirty="0" smtClean="0"/>
              <a:t>Convolution with gaps (dilation size)</a:t>
            </a:r>
          </a:p>
          <a:p>
            <a:r>
              <a:rPr lang="en-US" altLang="zh-TW" dirty="0" err="1" smtClean="0">
                <a:sym typeface="Wingdings" panose="05000000000000000000" pitchFamily="2" charset="2"/>
              </a:rPr>
              <a:t>WaveNet</a:t>
            </a:r>
            <a:r>
              <a:rPr lang="en-US" altLang="zh-TW" dirty="0" smtClean="0">
                <a:sym typeface="Wingdings" panose="05000000000000000000" pitchFamily="2" charset="2"/>
              </a:rPr>
              <a:t> (WN) </a:t>
            </a:r>
            <a:r>
              <a:rPr lang="en-US" altLang="zh-TW" sz="1800" dirty="0"/>
              <a:t>[A. Oord+, 2016]</a:t>
            </a:r>
            <a:endParaRPr lang="en-US" altLang="zh-TW" dirty="0" smtClean="0">
              <a:sym typeface="Wingdings" panose="05000000000000000000" pitchFamily="2" charset="2"/>
            </a:endParaRPr>
          </a:p>
          <a:p>
            <a:pPr lvl="1"/>
            <a:r>
              <a:rPr lang="en-US" altLang="zh-TW" dirty="0" smtClean="0">
                <a:sym typeface="Wingdings" panose="05000000000000000000" pitchFamily="2" charset="2"/>
              </a:rPr>
              <a:t>Stacked DCNNs to get long </a:t>
            </a:r>
            <a:r>
              <a:rPr lang="en-US" altLang="zh-TW" b="1" dirty="0" smtClean="0">
                <a:sym typeface="Wingdings" panose="05000000000000000000" pitchFamily="2" charset="2"/>
              </a:rPr>
              <a:t>receptive fields</a:t>
            </a:r>
          </a:p>
          <a:p>
            <a:pPr lvl="1"/>
            <a:r>
              <a:rPr lang="en-US" altLang="zh-TW" b="1" dirty="0" smtClean="0">
                <a:solidFill>
                  <a:srgbClr val="C00000"/>
                </a:solidFill>
                <a:sym typeface="Wingdings" panose="05000000000000000000" pitchFamily="2" charset="2"/>
              </a:rPr>
              <a:t>Huge</a:t>
            </a:r>
            <a:r>
              <a:rPr lang="en-US" altLang="zh-TW" dirty="0" smtClean="0">
                <a:sym typeface="Wingdings" panose="05000000000000000000" pitchFamily="2" charset="2"/>
              </a:rPr>
              <a:t> network w/ the AR mechanism  slow generation</a:t>
            </a:r>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14</a:t>
            </a:fld>
            <a:endParaRPr lang="zh-TW" altLang="en-US"/>
          </a:p>
        </p:txBody>
      </p:sp>
      <p:sp>
        <p:nvSpPr>
          <p:cNvPr id="4" name="向右箭號 3"/>
          <p:cNvSpPr/>
          <p:nvPr/>
        </p:nvSpPr>
        <p:spPr>
          <a:xfrm>
            <a:off x="4374779" y="4876800"/>
            <a:ext cx="484095" cy="33468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圖片 10"/>
          <p:cNvPicPr>
            <a:picLocks noChangeAspect="1"/>
          </p:cNvPicPr>
          <p:nvPr/>
        </p:nvPicPr>
        <p:blipFill>
          <a:blip r:embed="rId3"/>
          <a:stretch>
            <a:fillRect/>
          </a:stretch>
        </p:blipFill>
        <p:spPr>
          <a:xfrm>
            <a:off x="2280688" y="4114515"/>
            <a:ext cx="1966055" cy="2247815"/>
          </a:xfrm>
          <a:prstGeom prst="rect">
            <a:avLst/>
          </a:prstGeom>
        </p:spPr>
      </p:pic>
      <p:pic>
        <p:nvPicPr>
          <p:cNvPr id="5" name="圖片 4"/>
          <p:cNvPicPr>
            <a:picLocks noChangeAspect="1"/>
          </p:cNvPicPr>
          <p:nvPr/>
        </p:nvPicPr>
        <p:blipFill>
          <a:blip r:embed="rId4"/>
          <a:stretch>
            <a:fillRect/>
          </a:stretch>
        </p:blipFill>
        <p:spPr>
          <a:xfrm>
            <a:off x="4959628" y="4114515"/>
            <a:ext cx="4978969" cy="2251197"/>
          </a:xfrm>
          <a:prstGeom prst="rect">
            <a:avLst/>
          </a:prstGeom>
        </p:spPr>
      </p:pic>
      <p:sp>
        <p:nvSpPr>
          <p:cNvPr id="10" name="矩形 9"/>
          <p:cNvSpPr/>
          <p:nvPr/>
        </p:nvSpPr>
        <p:spPr>
          <a:xfrm>
            <a:off x="9247517" y="5400137"/>
            <a:ext cx="644106" cy="4054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矩形 13"/>
          <p:cNvSpPr/>
          <p:nvPr/>
        </p:nvSpPr>
        <p:spPr>
          <a:xfrm>
            <a:off x="9247517" y="4876801"/>
            <a:ext cx="644106" cy="4054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矩形 14"/>
          <p:cNvSpPr/>
          <p:nvPr/>
        </p:nvSpPr>
        <p:spPr>
          <a:xfrm>
            <a:off x="6567578" y="4637006"/>
            <a:ext cx="2501661" cy="3944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矩形 15"/>
          <p:cNvSpPr/>
          <p:nvPr/>
        </p:nvSpPr>
        <p:spPr>
          <a:xfrm>
            <a:off x="9247517" y="4353465"/>
            <a:ext cx="644106" cy="4054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矩形 16"/>
          <p:cNvSpPr/>
          <p:nvPr/>
        </p:nvSpPr>
        <p:spPr>
          <a:xfrm>
            <a:off x="7617112" y="5156023"/>
            <a:ext cx="1452127" cy="3944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矩形 17"/>
          <p:cNvSpPr/>
          <p:nvPr/>
        </p:nvSpPr>
        <p:spPr>
          <a:xfrm>
            <a:off x="8145816" y="5675040"/>
            <a:ext cx="923422" cy="3944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334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animBg="1"/>
      <p:bldP spid="14" grpId="0" animBg="1"/>
      <p:bldP spid="15" grpId="0" animBg="1"/>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latin typeface="+mn-lt"/>
              </a:rPr>
              <a:t>Non-AR CNN-based Model</a:t>
            </a:r>
            <a:endParaRPr lang="zh-TW" altLang="en-US" b="1" dirty="0">
              <a:latin typeface="+mn-lt"/>
            </a:endParaRPr>
          </a:p>
        </p:txBody>
      </p:sp>
      <p:sp>
        <p:nvSpPr>
          <p:cNvPr id="3" name="內容版面配置區 2"/>
          <p:cNvSpPr>
            <a:spLocks noGrp="1"/>
          </p:cNvSpPr>
          <p:nvPr>
            <p:ph idx="1"/>
          </p:nvPr>
        </p:nvSpPr>
        <p:spPr/>
        <p:txBody>
          <a:bodyPr>
            <a:normAutofit/>
          </a:bodyPr>
          <a:lstStyle/>
          <a:p>
            <a:r>
              <a:rPr lang="en-US" altLang="zh-TW" dirty="0" smtClean="0"/>
              <a:t>Flow-based</a:t>
            </a:r>
          </a:p>
          <a:p>
            <a:pPr lvl="1"/>
            <a:r>
              <a:rPr lang="en-US" altLang="zh-TW" dirty="0"/>
              <a:t>IAF: parallel WN </a:t>
            </a:r>
            <a:r>
              <a:rPr lang="en-US" altLang="zh-TW" sz="1800" dirty="0"/>
              <a:t>[A. Oord+, 2017]</a:t>
            </a:r>
            <a:r>
              <a:rPr lang="en-US" altLang="zh-TW" dirty="0"/>
              <a:t>, Clarinet </a:t>
            </a:r>
            <a:r>
              <a:rPr lang="en-US" altLang="zh-TW" sz="1800" dirty="0"/>
              <a:t>[W. Ping+, 2019]</a:t>
            </a:r>
          </a:p>
          <a:p>
            <a:pPr lvl="1"/>
            <a:r>
              <a:rPr lang="en-US" altLang="zh-TW" dirty="0"/>
              <a:t>Glow: </a:t>
            </a:r>
            <a:r>
              <a:rPr lang="en-US" altLang="zh-TW" dirty="0" err="1"/>
              <a:t>WaveGlow</a:t>
            </a:r>
            <a:r>
              <a:rPr lang="en-US" altLang="zh-TW" dirty="0"/>
              <a:t> </a:t>
            </a:r>
            <a:r>
              <a:rPr lang="en-US" altLang="zh-TW" sz="1800" dirty="0"/>
              <a:t>[R. </a:t>
            </a:r>
            <a:r>
              <a:rPr lang="en-US" altLang="zh-TW" sz="1800" dirty="0" err="1"/>
              <a:t>Prenger</a:t>
            </a:r>
            <a:r>
              <a:rPr lang="en-US" altLang="zh-TW" sz="1800" dirty="0"/>
              <a:t>+, 2019]</a:t>
            </a:r>
            <a:r>
              <a:rPr lang="en-US" altLang="zh-TW" dirty="0"/>
              <a:t>, </a:t>
            </a:r>
            <a:r>
              <a:rPr lang="en-US" altLang="zh-TW" dirty="0" err="1"/>
              <a:t>Flowavenet</a:t>
            </a:r>
            <a:r>
              <a:rPr lang="en-US" altLang="zh-TW" dirty="0"/>
              <a:t> </a:t>
            </a:r>
            <a:r>
              <a:rPr lang="en-US" altLang="zh-TW" sz="1800" dirty="0"/>
              <a:t>[S. Kim+, 2019</a:t>
            </a:r>
            <a:r>
              <a:rPr lang="en-US" altLang="zh-TW" sz="1800" dirty="0" smtClean="0"/>
              <a:t>]</a:t>
            </a:r>
          </a:p>
          <a:p>
            <a:pPr lvl="1"/>
            <a:r>
              <a:rPr lang="en-US" altLang="zh-TW" dirty="0" smtClean="0"/>
              <a:t>CNF</a:t>
            </a:r>
            <a:r>
              <a:rPr lang="en-US" altLang="zh-TW" dirty="0"/>
              <a:t>: </a:t>
            </a:r>
            <a:r>
              <a:rPr lang="en-US" altLang="zh-TW" dirty="0" err="1"/>
              <a:t>WaveFFJORD</a:t>
            </a:r>
            <a:r>
              <a:rPr lang="en-US" altLang="zh-TW" dirty="0"/>
              <a:t> </a:t>
            </a:r>
            <a:r>
              <a:rPr lang="en-US" altLang="zh-TW" sz="1800" dirty="0" smtClean="0"/>
              <a:t>[N.-Q. Wu+, 2020], </a:t>
            </a:r>
            <a:r>
              <a:rPr lang="en-US" altLang="zh-TW" dirty="0" err="1" smtClean="0"/>
              <a:t>WaveNODE</a:t>
            </a:r>
            <a:r>
              <a:rPr lang="en-US" altLang="zh-TW" dirty="0" smtClean="0"/>
              <a:t> </a:t>
            </a:r>
            <a:r>
              <a:rPr lang="en-US" altLang="zh-TW" sz="1800" dirty="0" smtClean="0"/>
              <a:t>[H. </a:t>
            </a:r>
            <a:r>
              <a:rPr lang="en-US" altLang="zh-TW" sz="1800" dirty="0"/>
              <a:t>Kim+, </a:t>
            </a:r>
            <a:r>
              <a:rPr lang="en-US" altLang="zh-TW" sz="1800" dirty="0" smtClean="0"/>
              <a:t>2020]</a:t>
            </a:r>
            <a:endParaRPr lang="en-US" altLang="zh-TW" sz="1800" dirty="0"/>
          </a:p>
          <a:p>
            <a:pPr lvl="1"/>
            <a:r>
              <a:rPr lang="en-US" altLang="zh-TW" b="1" dirty="0" smtClean="0"/>
              <a:t>Invertible network </a:t>
            </a:r>
            <a:r>
              <a:rPr lang="en-US" altLang="zh-TW" dirty="0" smtClean="0"/>
              <a:t>to transfer a distribution of white noise to the distribution of speech</a:t>
            </a:r>
          </a:p>
          <a:p>
            <a:pPr lvl="1"/>
            <a:r>
              <a:rPr lang="en-US" altLang="zh-TW" dirty="0" smtClean="0"/>
              <a:t>Training is difficult and model is huge because of the invertible requirement</a:t>
            </a:r>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15</a:t>
            </a:fld>
            <a:endParaRPr lang="zh-TW" altLang="en-US"/>
          </a:p>
        </p:txBody>
      </p:sp>
      <p:pic>
        <p:nvPicPr>
          <p:cNvPr id="5" name="圖片 4"/>
          <p:cNvPicPr>
            <a:picLocks noChangeAspect="1"/>
          </p:cNvPicPr>
          <p:nvPr/>
        </p:nvPicPr>
        <p:blipFill>
          <a:blip r:embed="rId3"/>
          <a:stretch>
            <a:fillRect/>
          </a:stretch>
        </p:blipFill>
        <p:spPr>
          <a:xfrm>
            <a:off x="4002764" y="4591049"/>
            <a:ext cx="4186473" cy="1585914"/>
          </a:xfrm>
          <a:prstGeom prst="rect">
            <a:avLst/>
          </a:prstGeom>
        </p:spPr>
      </p:pic>
      <p:sp>
        <p:nvSpPr>
          <p:cNvPr id="7" name="矩形 6"/>
          <p:cNvSpPr/>
          <p:nvPr/>
        </p:nvSpPr>
        <p:spPr>
          <a:xfrm>
            <a:off x="3967163" y="4591049"/>
            <a:ext cx="4267200" cy="12049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7"/>
          <p:cNvSpPr/>
          <p:nvPr/>
        </p:nvSpPr>
        <p:spPr>
          <a:xfrm>
            <a:off x="3967163" y="4972049"/>
            <a:ext cx="4267200" cy="12049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352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latin typeface="+mn-lt"/>
              </a:rPr>
              <a:t>Non-AR CNN-based Model</a:t>
            </a:r>
            <a:endParaRPr lang="zh-TW" altLang="en-US" b="1" dirty="0">
              <a:latin typeface="+mn-lt"/>
            </a:endParaRPr>
          </a:p>
        </p:txBody>
      </p:sp>
      <p:sp>
        <p:nvSpPr>
          <p:cNvPr id="3" name="內容版面配置區 2"/>
          <p:cNvSpPr>
            <a:spLocks noGrp="1"/>
          </p:cNvSpPr>
          <p:nvPr>
            <p:ph idx="1"/>
          </p:nvPr>
        </p:nvSpPr>
        <p:spPr/>
        <p:txBody>
          <a:bodyPr>
            <a:normAutofit/>
          </a:bodyPr>
          <a:lstStyle/>
          <a:p>
            <a:r>
              <a:rPr lang="en-US" altLang="zh-TW" dirty="0" smtClean="0"/>
              <a:t>GAN-based</a:t>
            </a:r>
          </a:p>
          <a:p>
            <a:pPr lvl="1"/>
            <a:r>
              <a:rPr lang="en-US" altLang="zh-TW" dirty="0" smtClean="0"/>
              <a:t>Stability of GAN training is a issue</a:t>
            </a:r>
          </a:p>
          <a:p>
            <a:pPr lvl="1"/>
            <a:r>
              <a:rPr lang="en-US" altLang="zh-TW" dirty="0" smtClean="0"/>
              <a:t>Using multi-STFT losses</a:t>
            </a:r>
            <a:r>
              <a:rPr lang="en-US" altLang="zh-TW" b="1" dirty="0" smtClean="0"/>
              <a:t>: parallel </a:t>
            </a:r>
            <a:r>
              <a:rPr lang="en-US" altLang="zh-TW" b="1" dirty="0" err="1" smtClean="0"/>
              <a:t>WaveGAN</a:t>
            </a:r>
            <a:r>
              <a:rPr lang="en-US" altLang="zh-TW" b="1" dirty="0" smtClean="0"/>
              <a:t> (PWG) </a:t>
            </a:r>
            <a:r>
              <a:rPr lang="en-US" altLang="zh-TW" sz="1600" dirty="0" smtClean="0"/>
              <a:t>[</a:t>
            </a:r>
            <a:r>
              <a:rPr lang="en-US" altLang="zh-TW" sz="1600" dirty="0"/>
              <a:t>R. Yamamoto+, 2020]</a:t>
            </a:r>
            <a:endParaRPr lang="en-US" altLang="zh-TW" dirty="0" smtClean="0"/>
          </a:p>
          <a:p>
            <a:pPr lvl="1"/>
            <a:r>
              <a:rPr lang="en-US" altLang="zh-TW" dirty="0" smtClean="0"/>
              <a:t>Using multi-discriminators: </a:t>
            </a:r>
            <a:r>
              <a:rPr lang="en-US" altLang="zh-TW" dirty="0" err="1" smtClean="0"/>
              <a:t>MelGAN</a:t>
            </a:r>
            <a:r>
              <a:rPr lang="en-US" altLang="zh-TW" dirty="0" smtClean="0"/>
              <a:t> </a:t>
            </a:r>
            <a:r>
              <a:rPr lang="en-US" altLang="zh-TW" sz="1600" dirty="0"/>
              <a:t>[K. Kumar+, 2019]</a:t>
            </a:r>
          </a:p>
          <a:p>
            <a:pPr lvl="1"/>
            <a:endParaRPr lang="en-US" altLang="zh-TW" dirty="0" smtClean="0"/>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16</a:t>
            </a:fld>
            <a:endParaRPr lang="zh-TW" altLang="en-US"/>
          </a:p>
        </p:txBody>
      </p:sp>
      <p:pic>
        <p:nvPicPr>
          <p:cNvPr id="7" name="圖片 6"/>
          <p:cNvPicPr>
            <a:picLocks noChangeAspect="1"/>
          </p:cNvPicPr>
          <p:nvPr/>
        </p:nvPicPr>
        <p:blipFill>
          <a:blip r:embed="rId3"/>
          <a:stretch>
            <a:fillRect/>
          </a:stretch>
        </p:blipFill>
        <p:spPr>
          <a:xfrm>
            <a:off x="3888765" y="3805751"/>
            <a:ext cx="4414470" cy="2654814"/>
          </a:xfrm>
          <a:prstGeom prst="rect">
            <a:avLst/>
          </a:prstGeom>
        </p:spPr>
      </p:pic>
      <p:sp>
        <p:nvSpPr>
          <p:cNvPr id="8" name="矩形 7"/>
          <p:cNvSpPr/>
          <p:nvPr/>
        </p:nvSpPr>
        <p:spPr>
          <a:xfrm>
            <a:off x="7290129" y="4248150"/>
            <a:ext cx="944234" cy="5524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矩形 8"/>
          <p:cNvSpPr/>
          <p:nvPr/>
        </p:nvSpPr>
        <p:spPr>
          <a:xfrm>
            <a:off x="7290129" y="5634578"/>
            <a:ext cx="944234" cy="5566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578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latin typeface="+mn-lt"/>
              </a:rPr>
              <a:t>Non-AR CNN-based Model</a:t>
            </a:r>
            <a:endParaRPr lang="zh-TW" altLang="en-US" b="1" dirty="0">
              <a:latin typeface="+mn-lt"/>
            </a:endParaRPr>
          </a:p>
        </p:txBody>
      </p:sp>
      <p:sp>
        <p:nvSpPr>
          <p:cNvPr id="3" name="內容版面配置區 2"/>
          <p:cNvSpPr>
            <a:spLocks noGrp="1"/>
          </p:cNvSpPr>
          <p:nvPr>
            <p:ph idx="1"/>
          </p:nvPr>
        </p:nvSpPr>
        <p:spPr/>
        <p:txBody>
          <a:bodyPr>
            <a:normAutofit/>
          </a:bodyPr>
          <a:lstStyle/>
          <a:p>
            <a:r>
              <a:rPr lang="en-US" altLang="zh-TW" dirty="0" smtClean="0"/>
              <a:t>Source-filter-based</a:t>
            </a:r>
          </a:p>
          <a:p>
            <a:pPr lvl="1"/>
            <a:r>
              <a:rPr lang="en-US" altLang="zh-TW" dirty="0" smtClean="0"/>
              <a:t>Neural source generation: </a:t>
            </a:r>
            <a:r>
              <a:rPr lang="en-US" altLang="zh-TW" dirty="0" err="1" smtClean="0"/>
              <a:t>GlotGAN</a:t>
            </a:r>
            <a:r>
              <a:rPr lang="en-US" altLang="zh-TW" dirty="0" smtClean="0"/>
              <a:t> </a:t>
            </a:r>
            <a:r>
              <a:rPr lang="en-US" altLang="zh-TW" sz="1600" dirty="0" smtClean="0"/>
              <a:t>[L. </a:t>
            </a:r>
            <a:r>
              <a:rPr lang="en-US" altLang="zh-TW" sz="1600" dirty="0" err="1" smtClean="0"/>
              <a:t>Juvela</a:t>
            </a:r>
            <a:r>
              <a:rPr lang="en-US" altLang="zh-TW" sz="1600" dirty="0" smtClean="0"/>
              <a:t>+, 2019]</a:t>
            </a:r>
            <a:r>
              <a:rPr lang="en-US" altLang="zh-TW" dirty="0" smtClean="0"/>
              <a:t>, GELP </a:t>
            </a:r>
            <a:r>
              <a:rPr lang="en-US" altLang="zh-TW" sz="1600" dirty="0"/>
              <a:t>[L. </a:t>
            </a:r>
            <a:r>
              <a:rPr lang="en-US" altLang="zh-TW" sz="1600" dirty="0" err="1"/>
              <a:t>Juvela</a:t>
            </a:r>
            <a:r>
              <a:rPr lang="en-US" altLang="zh-TW" sz="1600" dirty="0"/>
              <a:t>+, 2019</a:t>
            </a:r>
            <a:r>
              <a:rPr lang="en-US" altLang="zh-TW" sz="1600" dirty="0" smtClean="0"/>
              <a:t>]</a:t>
            </a:r>
          </a:p>
          <a:p>
            <a:pPr lvl="1"/>
            <a:r>
              <a:rPr lang="en-US" altLang="zh-TW" dirty="0" smtClean="0"/>
              <a:t>Neural filtering: NSF </a:t>
            </a:r>
            <a:r>
              <a:rPr lang="en-US" altLang="zh-TW" sz="1600" dirty="0" smtClean="0"/>
              <a:t>[X. Wang+, 2019]</a:t>
            </a:r>
          </a:p>
          <a:p>
            <a:pPr lvl="1"/>
            <a:r>
              <a:rPr lang="en-US" altLang="zh-TW" dirty="0" smtClean="0"/>
              <a:t>Differentiable DSP: DDSP </a:t>
            </a:r>
            <a:r>
              <a:rPr lang="en-US" altLang="zh-TW" sz="1600" dirty="0" smtClean="0"/>
              <a:t>[J. Engel+, 2019]</a:t>
            </a:r>
            <a:r>
              <a:rPr lang="en-US" altLang="zh-TW" dirty="0" smtClean="0"/>
              <a:t>, NHV </a:t>
            </a:r>
            <a:r>
              <a:rPr lang="en-US" altLang="zh-TW" sz="1600" dirty="0" smtClean="0"/>
              <a:t>[Z. </a:t>
            </a:r>
            <a:r>
              <a:rPr lang="en-US" altLang="zh-TW" sz="1600" dirty="0"/>
              <a:t>L</a:t>
            </a:r>
            <a:r>
              <a:rPr lang="en-US" altLang="zh-TW" sz="1600" dirty="0" smtClean="0"/>
              <a:t>iu+, 2020]</a:t>
            </a:r>
            <a:r>
              <a:rPr lang="en-US" altLang="zh-TW" dirty="0" smtClean="0"/>
              <a:t>, </a:t>
            </a:r>
            <a:r>
              <a:rPr lang="en-US" altLang="zh-TW" dirty="0" err="1" smtClean="0"/>
              <a:t>HooliGAN</a:t>
            </a:r>
            <a:r>
              <a:rPr lang="en-US" altLang="zh-TW" dirty="0" smtClean="0"/>
              <a:t> </a:t>
            </a:r>
            <a:r>
              <a:rPr lang="en-US" altLang="zh-TW" sz="1600" dirty="0" smtClean="0"/>
              <a:t>[O. McCarthy+, 2020]</a:t>
            </a:r>
            <a:endParaRPr lang="en-US" altLang="zh-TW" dirty="0" smtClean="0"/>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17</a:t>
            </a:fld>
            <a:endParaRPr lang="zh-TW" altLang="en-US"/>
          </a:p>
        </p:txBody>
      </p:sp>
      <p:pic>
        <p:nvPicPr>
          <p:cNvPr id="4" name="圖片 3"/>
          <p:cNvPicPr>
            <a:picLocks noChangeAspect="1"/>
          </p:cNvPicPr>
          <p:nvPr/>
        </p:nvPicPr>
        <p:blipFill>
          <a:blip r:embed="rId3"/>
          <a:stretch>
            <a:fillRect/>
          </a:stretch>
        </p:blipFill>
        <p:spPr>
          <a:xfrm>
            <a:off x="1607063" y="3456361"/>
            <a:ext cx="3348038" cy="1762125"/>
          </a:xfrm>
          <a:prstGeom prst="rect">
            <a:avLst/>
          </a:prstGeom>
        </p:spPr>
      </p:pic>
      <p:pic>
        <p:nvPicPr>
          <p:cNvPr id="8" name="圖片 7"/>
          <p:cNvPicPr>
            <a:picLocks noChangeAspect="1"/>
          </p:cNvPicPr>
          <p:nvPr/>
        </p:nvPicPr>
        <p:blipFill>
          <a:blip r:embed="rId4"/>
          <a:stretch>
            <a:fillRect/>
          </a:stretch>
        </p:blipFill>
        <p:spPr>
          <a:xfrm>
            <a:off x="7930168" y="3454864"/>
            <a:ext cx="3062288" cy="1762125"/>
          </a:xfrm>
          <a:prstGeom prst="rect">
            <a:avLst/>
          </a:prstGeom>
        </p:spPr>
      </p:pic>
      <p:pic>
        <p:nvPicPr>
          <p:cNvPr id="11" name="圖片 10"/>
          <p:cNvPicPr>
            <a:picLocks noChangeAspect="1"/>
          </p:cNvPicPr>
          <p:nvPr/>
        </p:nvPicPr>
        <p:blipFill>
          <a:blip r:embed="rId5"/>
          <a:stretch>
            <a:fillRect/>
          </a:stretch>
        </p:blipFill>
        <p:spPr>
          <a:xfrm>
            <a:off x="5021028" y="3454864"/>
            <a:ext cx="2843213" cy="1762125"/>
          </a:xfrm>
          <a:prstGeom prst="rect">
            <a:avLst/>
          </a:prstGeom>
        </p:spPr>
      </p:pic>
      <p:pic>
        <p:nvPicPr>
          <p:cNvPr id="12" name="圖片 11"/>
          <p:cNvPicPr>
            <a:picLocks noChangeAspect="1"/>
          </p:cNvPicPr>
          <p:nvPr/>
        </p:nvPicPr>
        <p:blipFill>
          <a:blip r:embed="rId6"/>
          <a:stretch>
            <a:fillRect/>
          </a:stretch>
        </p:blipFill>
        <p:spPr>
          <a:xfrm>
            <a:off x="1607063" y="5260415"/>
            <a:ext cx="3348038" cy="1333500"/>
          </a:xfrm>
          <a:prstGeom prst="rect">
            <a:avLst/>
          </a:prstGeom>
        </p:spPr>
      </p:pic>
    </p:spTree>
    <p:extLst>
      <p:ext uri="{BB962C8B-B14F-4D97-AF65-F5344CB8AC3E}">
        <p14:creationId xmlns:p14="http://schemas.microsoft.com/office/powerpoint/2010/main" val="30462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2706661" y="2474216"/>
            <a:ext cx="8153464" cy="3699619"/>
          </a:xfrm>
          <a:prstGeom prst="rect">
            <a:avLst/>
          </a:prstGeom>
        </p:spPr>
      </p:pic>
      <p:sp>
        <p:nvSpPr>
          <p:cNvPr id="2" name="標題 1"/>
          <p:cNvSpPr>
            <a:spLocks noGrp="1"/>
          </p:cNvSpPr>
          <p:nvPr>
            <p:ph type="title"/>
          </p:nvPr>
        </p:nvSpPr>
        <p:spPr/>
        <p:txBody>
          <a:bodyPr/>
          <a:lstStyle/>
          <a:p>
            <a:pPr algn="ctr"/>
            <a:r>
              <a:rPr lang="en-US" altLang="zh-TW" b="1" dirty="0" smtClean="0">
                <a:latin typeface="+mn-lt"/>
              </a:rPr>
              <a:t>Source-filter Vocoder</a:t>
            </a:r>
            <a:endParaRPr lang="zh-TW" altLang="en-US" b="1" dirty="0">
              <a:latin typeface="+mn-lt"/>
            </a:endParaRPr>
          </a:p>
        </p:txBody>
      </p:sp>
      <p:sp>
        <p:nvSpPr>
          <p:cNvPr id="3" name="內容版面配置區 2"/>
          <p:cNvSpPr>
            <a:spLocks noGrp="1"/>
          </p:cNvSpPr>
          <p:nvPr>
            <p:ph idx="1"/>
          </p:nvPr>
        </p:nvSpPr>
        <p:spPr/>
        <p:txBody>
          <a:bodyPr>
            <a:normAutofit/>
          </a:bodyPr>
          <a:lstStyle/>
          <a:p>
            <a:r>
              <a:rPr lang="en-US" altLang="zh-TW" dirty="0" smtClean="0"/>
              <a:t>Vocoder with a source-filter structure</a:t>
            </a:r>
          </a:p>
          <a:p>
            <a:pPr lvl="1"/>
            <a:endParaRPr lang="en-US" altLang="zh-TW" dirty="0" smtClean="0"/>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18</a:t>
            </a:fld>
            <a:endParaRPr lang="zh-TW" altLang="en-US"/>
          </a:p>
        </p:txBody>
      </p:sp>
      <p:sp>
        <p:nvSpPr>
          <p:cNvPr id="7" name="矩形 6"/>
          <p:cNvSpPr/>
          <p:nvPr/>
        </p:nvSpPr>
        <p:spPr>
          <a:xfrm>
            <a:off x="2931560" y="3730833"/>
            <a:ext cx="2332232" cy="12264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矩形 9"/>
          <p:cNvSpPr/>
          <p:nvPr/>
        </p:nvSpPr>
        <p:spPr>
          <a:xfrm>
            <a:off x="5613116" y="4448828"/>
            <a:ext cx="2360799" cy="5084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矩形 10"/>
          <p:cNvSpPr/>
          <p:nvPr/>
        </p:nvSpPr>
        <p:spPr>
          <a:xfrm>
            <a:off x="8334478" y="3736402"/>
            <a:ext cx="996593" cy="4815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矩形 8"/>
          <p:cNvSpPr/>
          <p:nvPr/>
        </p:nvSpPr>
        <p:spPr>
          <a:xfrm>
            <a:off x="2931560" y="4448827"/>
            <a:ext cx="7755218" cy="5084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矩形 11"/>
          <p:cNvSpPr/>
          <p:nvPr/>
        </p:nvSpPr>
        <p:spPr>
          <a:xfrm>
            <a:off x="2931560" y="3717391"/>
            <a:ext cx="7755218" cy="5084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矩形 12"/>
          <p:cNvSpPr/>
          <p:nvPr/>
        </p:nvSpPr>
        <p:spPr>
          <a:xfrm>
            <a:off x="2931560" y="5170670"/>
            <a:ext cx="7755218" cy="5084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矩形 13"/>
          <p:cNvSpPr/>
          <p:nvPr/>
        </p:nvSpPr>
        <p:spPr>
          <a:xfrm>
            <a:off x="2913579" y="2985955"/>
            <a:ext cx="7773199" cy="5084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矩形 14"/>
          <p:cNvSpPr/>
          <p:nvPr/>
        </p:nvSpPr>
        <p:spPr>
          <a:xfrm>
            <a:off x="9690185" y="3736402"/>
            <a:ext cx="996593" cy="12208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714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1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animBg="1"/>
      <p:bldP spid="10" grpId="1" animBg="1"/>
      <p:bldP spid="11" grpId="0" animBg="1"/>
      <p:bldP spid="11" grpId="1" animBg="1"/>
      <p:bldP spid="9" grpId="0" animBg="1"/>
      <p:bldP spid="9" grpId="1" animBg="1"/>
      <p:bldP spid="12" grpId="0" animBg="1"/>
      <p:bldP spid="12" grpId="1" animBg="1"/>
      <p:bldP spid="13" grpId="0" animBg="1"/>
      <p:bldP spid="13" grpId="1" animBg="1"/>
      <p:bldP spid="14" grpId="0" animBg="1"/>
      <p:bldP spid="14" grpId="1"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latin typeface="+mn-lt"/>
              </a:rPr>
              <a:t>About me</a:t>
            </a:r>
            <a:r>
              <a:rPr lang="en-US" altLang="zh-TW" sz="1800" b="1" dirty="0">
                <a:latin typeface="+mn-lt"/>
              </a:rPr>
              <a:t> </a:t>
            </a:r>
            <a:br>
              <a:rPr lang="en-US" altLang="zh-TW" sz="1800" b="1" dirty="0">
                <a:latin typeface="+mn-lt"/>
              </a:rPr>
            </a:br>
            <a:r>
              <a:rPr lang="en-US" sz="1800" dirty="0">
                <a:hlinkClick r:id="rId3"/>
              </a:rPr>
              <a:t>https://bigpon.github.io/</a:t>
            </a:r>
            <a:endParaRPr lang="zh-TW" altLang="en-US" sz="1800" dirty="0">
              <a:latin typeface="+mn-lt"/>
            </a:endParaRPr>
          </a:p>
        </p:txBody>
      </p:sp>
      <p:sp>
        <p:nvSpPr>
          <p:cNvPr id="3" name="內容版面配置區 2"/>
          <p:cNvSpPr>
            <a:spLocks noGrp="1"/>
          </p:cNvSpPr>
          <p:nvPr>
            <p:ph idx="1"/>
          </p:nvPr>
        </p:nvSpPr>
        <p:spPr/>
        <p:txBody>
          <a:bodyPr>
            <a:normAutofit/>
          </a:bodyPr>
          <a:lstStyle/>
          <a:p>
            <a:r>
              <a:rPr lang="en-US" altLang="zh-TW" dirty="0" smtClean="0"/>
              <a:t>Education</a:t>
            </a:r>
          </a:p>
          <a:p>
            <a:pPr lvl="1"/>
            <a:r>
              <a:rPr lang="en-US" altLang="zh-TW" sz="1800" dirty="0">
                <a:solidFill>
                  <a:schemeClr val="tx1">
                    <a:lumMod val="50000"/>
                    <a:lumOff val="50000"/>
                  </a:schemeClr>
                </a:solidFill>
              </a:rPr>
              <a:t>[</a:t>
            </a:r>
            <a:r>
              <a:rPr lang="en-US" altLang="zh-TW" sz="1800" dirty="0" smtClean="0">
                <a:solidFill>
                  <a:schemeClr val="tx1">
                    <a:lumMod val="50000"/>
                    <a:lumOff val="50000"/>
                  </a:schemeClr>
                </a:solidFill>
              </a:rPr>
              <a:t>2017–2021] </a:t>
            </a:r>
            <a:r>
              <a:rPr lang="en-US" altLang="zh-TW" dirty="0" smtClean="0"/>
              <a:t>Nagoya University, </a:t>
            </a:r>
            <a:r>
              <a:rPr lang="en-US" altLang="zh-TW" sz="2000" dirty="0" smtClean="0"/>
              <a:t>informatics (Ph.D.)</a:t>
            </a:r>
          </a:p>
          <a:p>
            <a:pPr lvl="2"/>
            <a:r>
              <a:rPr lang="en-US" altLang="zh-TW" dirty="0" smtClean="0"/>
              <a:t>Speech synthesis, voice conversion</a:t>
            </a:r>
          </a:p>
          <a:p>
            <a:pPr lvl="1"/>
            <a:r>
              <a:rPr lang="en-US" altLang="zh-TW" sz="1800" dirty="0" smtClean="0">
                <a:solidFill>
                  <a:schemeClr val="tx1">
                    <a:lumMod val="50000"/>
                    <a:lumOff val="50000"/>
                  </a:schemeClr>
                </a:solidFill>
              </a:rPr>
              <a:t>[2005–2012] </a:t>
            </a:r>
            <a:r>
              <a:rPr lang="en-US" altLang="zh-TW" dirty="0" smtClean="0"/>
              <a:t>National </a:t>
            </a:r>
            <a:r>
              <a:rPr lang="en-US" altLang="zh-TW" dirty="0" err="1" smtClean="0"/>
              <a:t>Chiao</a:t>
            </a:r>
            <a:r>
              <a:rPr lang="en-US" altLang="zh-TW" dirty="0" smtClean="0"/>
              <a:t> Tung University, </a:t>
            </a:r>
            <a:r>
              <a:rPr lang="en-US" altLang="zh-TW" sz="2000" dirty="0" smtClean="0"/>
              <a:t>communication engineering (MS, BS)</a:t>
            </a:r>
          </a:p>
          <a:p>
            <a:pPr lvl="2"/>
            <a:r>
              <a:rPr lang="en-US" altLang="zh-TW" dirty="0"/>
              <a:t>S</a:t>
            </a:r>
            <a:r>
              <a:rPr lang="en-US" altLang="zh-TW" dirty="0" smtClean="0"/>
              <a:t>peaker verification</a:t>
            </a:r>
          </a:p>
          <a:p>
            <a:r>
              <a:rPr lang="en-US" altLang="zh-TW" dirty="0" smtClean="0"/>
              <a:t>Work experience</a:t>
            </a:r>
          </a:p>
          <a:p>
            <a:pPr lvl="1"/>
            <a:r>
              <a:rPr lang="en-US" altLang="zh-TW" sz="1800" dirty="0" smtClean="0">
                <a:solidFill>
                  <a:schemeClr val="tx1">
                    <a:lumMod val="50000"/>
                    <a:lumOff val="50000"/>
                  </a:schemeClr>
                </a:solidFill>
              </a:rPr>
              <a:t>[2015–2017]</a:t>
            </a:r>
            <a:r>
              <a:rPr lang="en-US" altLang="zh-TW" sz="1800" dirty="0" smtClean="0"/>
              <a:t> </a:t>
            </a:r>
            <a:r>
              <a:rPr lang="en-US" altLang="zh-TW" dirty="0" smtClean="0"/>
              <a:t>Academia </a:t>
            </a:r>
            <a:r>
              <a:rPr lang="en-US" altLang="zh-TW" dirty="0" err="1" smtClean="0"/>
              <a:t>Sinica</a:t>
            </a:r>
            <a:r>
              <a:rPr lang="en-US" altLang="zh-TW" dirty="0" smtClean="0"/>
              <a:t>, </a:t>
            </a:r>
            <a:r>
              <a:rPr lang="en-US" altLang="zh-TW" sz="2000" dirty="0" smtClean="0"/>
              <a:t>research assistant</a:t>
            </a:r>
          </a:p>
          <a:p>
            <a:pPr lvl="2"/>
            <a:r>
              <a:rPr lang="en-US" altLang="zh-TW" dirty="0" smtClean="0"/>
              <a:t>Voice conversion, speech enhancement</a:t>
            </a:r>
          </a:p>
          <a:p>
            <a:pPr lvl="1"/>
            <a:r>
              <a:rPr lang="en-US" altLang="zh-TW" sz="1800" dirty="0">
                <a:solidFill>
                  <a:schemeClr val="tx1">
                    <a:lumMod val="50000"/>
                    <a:lumOff val="50000"/>
                  </a:schemeClr>
                </a:solidFill>
              </a:rPr>
              <a:t>[</a:t>
            </a:r>
            <a:r>
              <a:rPr lang="en-US" altLang="zh-TW" sz="1800" dirty="0" smtClean="0">
                <a:solidFill>
                  <a:schemeClr val="tx1">
                    <a:lumMod val="50000"/>
                    <a:lumOff val="50000"/>
                  </a:schemeClr>
                </a:solidFill>
              </a:rPr>
              <a:t>2013</a:t>
            </a:r>
            <a:r>
              <a:rPr lang="en-US" altLang="zh-TW" sz="1800" dirty="0">
                <a:solidFill>
                  <a:schemeClr val="tx1">
                    <a:lumMod val="50000"/>
                    <a:lumOff val="50000"/>
                  </a:schemeClr>
                </a:solidFill>
              </a:rPr>
              <a:t>–</a:t>
            </a:r>
            <a:r>
              <a:rPr lang="en-US" altLang="zh-TW" sz="1800" dirty="0" smtClean="0">
                <a:solidFill>
                  <a:schemeClr val="tx1">
                    <a:lumMod val="50000"/>
                    <a:lumOff val="50000"/>
                  </a:schemeClr>
                </a:solidFill>
              </a:rPr>
              <a:t>2015</a:t>
            </a:r>
            <a:r>
              <a:rPr lang="en-US" altLang="zh-TW" sz="1800" dirty="0">
                <a:solidFill>
                  <a:schemeClr val="tx1">
                    <a:lumMod val="50000"/>
                    <a:lumOff val="50000"/>
                  </a:schemeClr>
                </a:solidFill>
              </a:rPr>
              <a:t>] </a:t>
            </a:r>
            <a:r>
              <a:rPr lang="en-US" altLang="zh-TW" dirty="0" smtClean="0"/>
              <a:t>ASUS, </a:t>
            </a:r>
            <a:r>
              <a:rPr lang="en-US" altLang="zh-TW" sz="2000" dirty="0" smtClean="0"/>
              <a:t>software R&amp;D</a:t>
            </a:r>
            <a:endParaRPr lang="en-US" altLang="zh-TW" sz="2000" dirty="0"/>
          </a:p>
          <a:p>
            <a:pPr lvl="2"/>
            <a:r>
              <a:rPr lang="en-US" altLang="zh-TW" dirty="0" smtClean="0"/>
              <a:t>Speaker verification</a:t>
            </a:r>
          </a:p>
          <a:p>
            <a:pPr lvl="1"/>
            <a:r>
              <a:rPr lang="en-US" altLang="zh-TW" sz="1800" dirty="0">
                <a:solidFill>
                  <a:schemeClr val="tx1">
                    <a:lumMod val="50000"/>
                    <a:lumOff val="50000"/>
                  </a:schemeClr>
                </a:solidFill>
              </a:rPr>
              <a:t>[</a:t>
            </a:r>
            <a:r>
              <a:rPr lang="en-US" altLang="zh-TW" sz="1800" dirty="0" smtClean="0">
                <a:solidFill>
                  <a:schemeClr val="tx1">
                    <a:lumMod val="50000"/>
                    <a:lumOff val="50000"/>
                  </a:schemeClr>
                </a:solidFill>
              </a:rPr>
              <a:t>2012</a:t>
            </a:r>
            <a:r>
              <a:rPr lang="en-US" altLang="zh-TW" sz="1800" dirty="0">
                <a:solidFill>
                  <a:schemeClr val="tx1">
                    <a:lumMod val="50000"/>
                    <a:lumOff val="50000"/>
                  </a:schemeClr>
                </a:solidFill>
              </a:rPr>
              <a:t>–</a:t>
            </a:r>
            <a:r>
              <a:rPr lang="en-US" altLang="zh-TW" sz="1800" dirty="0" smtClean="0">
                <a:solidFill>
                  <a:schemeClr val="tx1">
                    <a:lumMod val="50000"/>
                    <a:lumOff val="50000"/>
                  </a:schemeClr>
                </a:solidFill>
              </a:rPr>
              <a:t>2013</a:t>
            </a:r>
            <a:r>
              <a:rPr lang="en-US" altLang="zh-TW" sz="1800" dirty="0">
                <a:solidFill>
                  <a:schemeClr val="tx1">
                    <a:lumMod val="50000"/>
                    <a:lumOff val="50000"/>
                  </a:schemeClr>
                </a:solidFill>
              </a:rPr>
              <a:t>] </a:t>
            </a:r>
            <a:r>
              <a:rPr lang="en-US" altLang="zh-TW" dirty="0" err="1" smtClean="0"/>
              <a:t>Realtek</a:t>
            </a:r>
            <a:r>
              <a:rPr lang="en-US" altLang="zh-TW" dirty="0" smtClean="0"/>
              <a:t>, </a:t>
            </a:r>
            <a:r>
              <a:rPr lang="en-US" altLang="zh-TW" sz="2000" dirty="0" smtClean="0"/>
              <a:t>TV system designer</a:t>
            </a:r>
            <a:endParaRPr lang="en-US" altLang="zh-TW" sz="2000" dirty="0"/>
          </a:p>
          <a:p>
            <a:pPr lvl="1"/>
            <a:endParaRPr lang="en-US" altLang="zh-TW" dirty="0" smtClean="0"/>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1</a:t>
            </a:fld>
            <a:endParaRPr lang="zh-TW" altLang="en-US"/>
          </a:p>
        </p:txBody>
      </p:sp>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798" y="365125"/>
            <a:ext cx="1581002" cy="1581002"/>
          </a:xfrm>
          <a:prstGeom prst="rect">
            <a:avLst/>
          </a:prstGeom>
        </p:spPr>
      </p:pic>
    </p:spTree>
    <p:extLst>
      <p:ext uri="{BB962C8B-B14F-4D97-AF65-F5344CB8AC3E}">
        <p14:creationId xmlns:p14="http://schemas.microsoft.com/office/powerpoint/2010/main" val="36820992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3597581" y="2737947"/>
            <a:ext cx="4996843" cy="3618404"/>
          </a:xfrm>
          <a:prstGeom prst="rect">
            <a:avLst/>
          </a:prstGeom>
        </p:spPr>
      </p:pic>
      <p:sp>
        <p:nvSpPr>
          <p:cNvPr id="2" name="標題 1"/>
          <p:cNvSpPr>
            <a:spLocks noGrp="1"/>
          </p:cNvSpPr>
          <p:nvPr>
            <p:ph type="title"/>
          </p:nvPr>
        </p:nvSpPr>
        <p:spPr/>
        <p:txBody>
          <a:bodyPr/>
          <a:lstStyle/>
          <a:p>
            <a:pPr algn="ctr"/>
            <a:r>
              <a:rPr lang="en-US" altLang="zh-TW" b="1" dirty="0" smtClean="0">
                <a:latin typeface="+mn-lt"/>
              </a:rPr>
              <a:t>Unified Vocoder</a:t>
            </a:r>
            <a:endParaRPr lang="zh-TW" altLang="en-US" b="1" dirty="0">
              <a:latin typeface="+mn-lt"/>
            </a:endParaRPr>
          </a:p>
        </p:txBody>
      </p:sp>
      <p:sp>
        <p:nvSpPr>
          <p:cNvPr id="3" name="內容版面配置區 2"/>
          <p:cNvSpPr>
            <a:spLocks noGrp="1"/>
          </p:cNvSpPr>
          <p:nvPr>
            <p:ph idx="1"/>
          </p:nvPr>
        </p:nvSpPr>
        <p:spPr/>
        <p:txBody>
          <a:bodyPr>
            <a:normAutofit/>
          </a:bodyPr>
          <a:lstStyle/>
          <a:p>
            <a:r>
              <a:rPr lang="en-US" altLang="zh-TW" dirty="0" smtClean="0"/>
              <a:t>Vocoder modeling source and resonance signals w/ a single model</a:t>
            </a:r>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19</a:t>
            </a:fld>
            <a:endParaRPr lang="zh-TW" altLang="en-US"/>
          </a:p>
        </p:txBody>
      </p:sp>
      <p:sp>
        <p:nvSpPr>
          <p:cNvPr id="7" name="矩形 6"/>
          <p:cNvSpPr/>
          <p:nvPr/>
        </p:nvSpPr>
        <p:spPr>
          <a:xfrm>
            <a:off x="3783929" y="4101045"/>
            <a:ext cx="2130059" cy="5792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7"/>
          <p:cNvSpPr/>
          <p:nvPr/>
        </p:nvSpPr>
        <p:spPr>
          <a:xfrm>
            <a:off x="6260680" y="4101046"/>
            <a:ext cx="2127821" cy="91732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矩形 8"/>
          <p:cNvSpPr/>
          <p:nvPr/>
        </p:nvSpPr>
        <p:spPr>
          <a:xfrm>
            <a:off x="3597581" y="5210175"/>
            <a:ext cx="4996843" cy="4524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矩形 9"/>
          <p:cNvSpPr/>
          <p:nvPr/>
        </p:nvSpPr>
        <p:spPr>
          <a:xfrm>
            <a:off x="3783929" y="3209926"/>
            <a:ext cx="4604572" cy="4667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907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9" grpId="0" animBg="1"/>
      <p:bldP spid="9" grpId="1" animBg="1"/>
      <p:bldP spid="10" grpId="0" animBg="1"/>
      <p:bldP spid="1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b="1" dirty="0" smtClean="0">
                <a:latin typeface="+mn-lt"/>
              </a:rPr>
              <a:t>Quasi-periodic Signal</a:t>
            </a:r>
            <a:endParaRPr lang="zh-TW" altLang="en-US" b="1" dirty="0"/>
          </a:p>
        </p:txBody>
      </p:sp>
      <p:sp>
        <p:nvSpPr>
          <p:cNvPr id="3" name="內容版面配置區 2"/>
          <p:cNvSpPr>
            <a:spLocks noGrp="1"/>
          </p:cNvSpPr>
          <p:nvPr>
            <p:ph idx="1"/>
          </p:nvPr>
        </p:nvSpPr>
        <p:spPr/>
        <p:txBody>
          <a:bodyPr>
            <a:normAutofit/>
          </a:bodyPr>
          <a:lstStyle/>
          <a:p>
            <a:r>
              <a:rPr lang="en-US" altLang="zh-TW" dirty="0"/>
              <a:t>Speech signal is a </a:t>
            </a:r>
            <a:r>
              <a:rPr lang="en-US" altLang="zh-TW" b="1" dirty="0"/>
              <a:t>quasi-periodic</a:t>
            </a:r>
            <a:r>
              <a:rPr lang="en-US" altLang="zh-TW" dirty="0"/>
              <a:t> </a:t>
            </a:r>
            <a:r>
              <a:rPr lang="en-US" altLang="zh-TW" dirty="0" smtClean="0"/>
              <a:t>signal</a:t>
            </a:r>
          </a:p>
          <a:p>
            <a:pPr lvl="1"/>
            <a:r>
              <a:rPr lang="en-US" altLang="zh-TW" dirty="0" smtClean="0"/>
              <a:t>Mixed periodic and aperiodic components</a:t>
            </a:r>
            <a:endParaRPr lang="en-US" altLang="zh-TW" dirty="0"/>
          </a:p>
          <a:p>
            <a:pPr lvl="1"/>
            <a:r>
              <a:rPr lang="en-US" altLang="zh-TW" b="1" dirty="0" smtClean="0"/>
              <a:t>Periodic</a:t>
            </a:r>
            <a:r>
              <a:rPr lang="en-US" altLang="zh-TW" dirty="0" smtClean="0"/>
              <a:t> component: long-term correlation</a:t>
            </a:r>
          </a:p>
          <a:p>
            <a:pPr lvl="1"/>
            <a:r>
              <a:rPr lang="en-US" altLang="zh-TW" b="1" dirty="0" smtClean="0"/>
              <a:t>Aperiodic</a:t>
            </a:r>
            <a:r>
              <a:rPr lang="en-US" altLang="zh-TW" dirty="0" smtClean="0"/>
              <a:t> component: short-term correlation</a:t>
            </a:r>
          </a:p>
          <a:p>
            <a:pPr lvl="1"/>
            <a:endParaRPr lang="en-US" altLang="zh-TW" dirty="0" smtClean="0"/>
          </a:p>
          <a:p>
            <a:pPr lvl="1"/>
            <a:endParaRPr lang="en-US" altLang="zh-TW" dirty="0" smtClean="0"/>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20</a:t>
            </a:fld>
            <a:endParaRPr lang="zh-TW" altLang="en-US"/>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4135" y="3529555"/>
            <a:ext cx="4723730" cy="2826799"/>
          </a:xfrm>
          <a:prstGeom prst="rect">
            <a:avLst/>
          </a:prstGeom>
          <a:ln>
            <a:solidFill>
              <a:schemeClr val="bg2">
                <a:lumMod val="90000"/>
              </a:schemeClr>
            </a:solidFill>
          </a:ln>
        </p:spPr>
      </p:pic>
    </p:spTree>
    <p:extLst>
      <p:ext uri="{BB962C8B-B14F-4D97-AF65-F5344CB8AC3E}">
        <p14:creationId xmlns:p14="http://schemas.microsoft.com/office/powerpoint/2010/main" val="33633351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b="1" dirty="0">
                <a:latin typeface="+mn-lt"/>
              </a:rPr>
              <a:t>Problem of Unified Vocoder</a:t>
            </a:r>
            <a:r>
              <a:rPr lang="en-US" altLang="zh-TW" b="1" dirty="0" smtClean="0">
                <a:solidFill>
                  <a:prstClr val="black"/>
                </a:solidFill>
                <a:latin typeface="+mn-lt"/>
              </a:rPr>
              <a:t> </a:t>
            </a:r>
            <a:r>
              <a:rPr lang="en-US" altLang="zh-TW" b="1" dirty="0" smtClean="0">
                <a:solidFill>
                  <a:prstClr val="black"/>
                </a:solidFill>
                <a:latin typeface="Calibri" panose="020F0502020204030204"/>
              </a:rPr>
              <a:t>I: </a:t>
            </a:r>
            <a:br>
              <a:rPr lang="en-US" altLang="zh-TW" b="1" dirty="0" smtClean="0">
                <a:solidFill>
                  <a:prstClr val="black"/>
                </a:solidFill>
                <a:latin typeface="Calibri" panose="020F0502020204030204"/>
              </a:rPr>
            </a:br>
            <a:r>
              <a:rPr lang="en-US" altLang="zh-TW" b="1" dirty="0" smtClean="0">
                <a:solidFill>
                  <a:prstClr val="black"/>
                </a:solidFill>
                <a:latin typeface="Calibri" panose="020F0502020204030204"/>
              </a:rPr>
              <a:t>Inefficient speech modeling</a:t>
            </a:r>
            <a:endParaRPr lang="zh-TW" altLang="en-US" b="1" dirty="0"/>
          </a:p>
        </p:txBody>
      </p:sp>
      <p:sp>
        <p:nvSpPr>
          <p:cNvPr id="3" name="內容版面配置區 2"/>
          <p:cNvSpPr>
            <a:spLocks noGrp="1"/>
          </p:cNvSpPr>
          <p:nvPr>
            <p:ph idx="1"/>
          </p:nvPr>
        </p:nvSpPr>
        <p:spPr/>
        <p:txBody>
          <a:bodyPr>
            <a:normAutofit/>
          </a:bodyPr>
          <a:lstStyle/>
          <a:p>
            <a:r>
              <a:rPr lang="en-US" altLang="zh-TW" dirty="0" smtClean="0">
                <a:sym typeface="Wingdings" panose="05000000000000000000" pitchFamily="2" charset="2"/>
              </a:rPr>
              <a:t>Without the </a:t>
            </a:r>
            <a:r>
              <a:rPr lang="en-US" altLang="zh-TW" b="1" dirty="0" smtClean="0">
                <a:sym typeface="Wingdings" panose="05000000000000000000" pitchFamily="2" charset="2"/>
              </a:rPr>
              <a:t>prior knowledge </a:t>
            </a:r>
            <a:r>
              <a:rPr lang="en-US" altLang="zh-TW" dirty="0" smtClean="0">
                <a:sym typeface="Wingdings" panose="05000000000000000000" pitchFamily="2" charset="2"/>
              </a:rPr>
              <a:t>of audio periodicity</a:t>
            </a:r>
          </a:p>
          <a:p>
            <a:pPr lvl="1"/>
            <a:r>
              <a:rPr lang="en-US" altLang="zh-TW" b="1" dirty="0" smtClean="0">
                <a:solidFill>
                  <a:srgbClr val="C00000"/>
                </a:solidFill>
                <a:sym typeface="Wingdings" panose="05000000000000000000" pitchFamily="2" charset="2"/>
              </a:rPr>
              <a:t>Fixed</a:t>
            </a:r>
            <a:r>
              <a:rPr lang="en-US" altLang="zh-TW" b="1" dirty="0" smtClean="0">
                <a:sym typeface="Wingdings" panose="05000000000000000000" pitchFamily="2" charset="2"/>
              </a:rPr>
              <a:t> </a:t>
            </a:r>
            <a:r>
              <a:rPr lang="en-US" altLang="zh-TW" dirty="0" smtClean="0">
                <a:sym typeface="Wingdings" panose="05000000000000000000" pitchFamily="2" charset="2"/>
              </a:rPr>
              <a:t>network</a:t>
            </a:r>
            <a:r>
              <a:rPr lang="en-US" altLang="zh-TW" b="1" dirty="0" smtClean="0">
                <a:sym typeface="Wingdings" panose="05000000000000000000" pitchFamily="2" charset="2"/>
              </a:rPr>
              <a:t> </a:t>
            </a:r>
            <a:r>
              <a:rPr lang="en-US" altLang="zh-TW" dirty="0" smtClean="0">
                <a:sym typeface="Wingdings" panose="05000000000000000000" pitchFamily="2" charset="2"/>
              </a:rPr>
              <a:t>for both periodic and non-periodic parts</a:t>
            </a:r>
          </a:p>
          <a:p>
            <a:pPr lvl="1"/>
            <a:r>
              <a:rPr lang="en-US" altLang="zh-TW" b="1" dirty="0" smtClean="0">
                <a:solidFill>
                  <a:srgbClr val="C00000"/>
                </a:solidFill>
                <a:sym typeface="Wingdings" panose="05000000000000000000" pitchFamily="2" charset="2"/>
              </a:rPr>
              <a:t>Oversampling</a:t>
            </a:r>
            <a:r>
              <a:rPr lang="en-US" altLang="zh-TW" dirty="0" smtClean="0">
                <a:sym typeface="Wingdings" panose="05000000000000000000" pitchFamily="2" charset="2"/>
              </a:rPr>
              <a:t> of periodic component</a:t>
            </a:r>
          </a:p>
          <a:p>
            <a:pPr lvl="1"/>
            <a:r>
              <a:rPr lang="en-US" altLang="zh-TW" dirty="0" smtClean="0">
                <a:sym typeface="Wingdings" panose="05000000000000000000" pitchFamily="2" charset="2"/>
              </a:rPr>
              <a:t>Receptive field includes many </a:t>
            </a:r>
            <a:r>
              <a:rPr lang="en-US" altLang="zh-TW" b="1" dirty="0" smtClean="0">
                <a:sym typeface="Wingdings" panose="05000000000000000000" pitchFamily="2" charset="2"/>
              </a:rPr>
              <a:t>redundant</a:t>
            </a:r>
            <a:r>
              <a:rPr lang="en-US" altLang="zh-TW" dirty="0" smtClean="0">
                <a:sym typeface="Wingdings" panose="05000000000000000000" pitchFamily="2" charset="2"/>
              </a:rPr>
              <a:t> samples</a:t>
            </a:r>
            <a:endParaRPr lang="en-US" altLang="zh-TW" dirty="0" smtClean="0"/>
          </a:p>
          <a:p>
            <a:pPr lvl="1"/>
            <a:endParaRPr lang="en-US" altLang="zh-TW" dirty="0" smtClean="0"/>
          </a:p>
          <a:p>
            <a:pPr lvl="1"/>
            <a:endParaRPr lang="en-US" altLang="zh-TW" dirty="0" smtClean="0"/>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21</a:t>
            </a:fld>
            <a:endParaRPr lang="zh-TW" altLang="en-US"/>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4135" y="3529555"/>
            <a:ext cx="4723730" cy="2826799"/>
          </a:xfrm>
          <a:prstGeom prst="rect">
            <a:avLst/>
          </a:prstGeom>
          <a:ln>
            <a:solidFill>
              <a:schemeClr val="bg2">
                <a:lumMod val="90000"/>
              </a:schemeClr>
            </a:solidFill>
          </a:ln>
        </p:spPr>
      </p:pic>
      <p:sp>
        <p:nvSpPr>
          <p:cNvPr id="7" name="矩形 6"/>
          <p:cNvSpPr/>
          <p:nvPr/>
        </p:nvSpPr>
        <p:spPr>
          <a:xfrm>
            <a:off x="6893443" y="3817088"/>
            <a:ext cx="1408813" cy="8718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548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b="1" dirty="0">
                <a:latin typeface="+mn-lt"/>
              </a:rPr>
              <a:t>Problem of Unified Vocoder</a:t>
            </a:r>
            <a:r>
              <a:rPr lang="en-US" altLang="zh-TW" b="1" dirty="0" smtClean="0">
                <a:solidFill>
                  <a:prstClr val="black"/>
                </a:solidFill>
                <a:latin typeface="+mn-lt"/>
              </a:rPr>
              <a:t> </a:t>
            </a:r>
            <a:r>
              <a:rPr lang="en-US" altLang="zh-TW" b="1" dirty="0" smtClean="0">
                <a:solidFill>
                  <a:prstClr val="black"/>
                </a:solidFill>
                <a:latin typeface="Calibri" panose="020F0502020204030204"/>
              </a:rPr>
              <a:t>II:</a:t>
            </a:r>
            <a:br>
              <a:rPr lang="en-US" altLang="zh-TW" b="1" dirty="0" smtClean="0">
                <a:solidFill>
                  <a:prstClr val="black"/>
                </a:solidFill>
                <a:latin typeface="Calibri" panose="020F0502020204030204"/>
              </a:rPr>
            </a:br>
            <a:r>
              <a:rPr lang="en-US" altLang="zh-TW" b="1" dirty="0" smtClean="0">
                <a:solidFill>
                  <a:prstClr val="black"/>
                </a:solidFill>
                <a:latin typeface="Calibri" panose="020F0502020204030204"/>
              </a:rPr>
              <a:t>Limited pitch controllability</a:t>
            </a:r>
            <a:endParaRPr lang="zh-TW" altLang="en-US" b="1" dirty="0"/>
          </a:p>
        </p:txBody>
      </p:sp>
      <p:sp>
        <p:nvSpPr>
          <p:cNvPr id="3" name="內容版面配置區 2"/>
          <p:cNvSpPr>
            <a:spLocks noGrp="1"/>
          </p:cNvSpPr>
          <p:nvPr>
            <p:ph idx="1"/>
          </p:nvPr>
        </p:nvSpPr>
        <p:spPr/>
        <p:txBody>
          <a:bodyPr>
            <a:normAutofit/>
          </a:bodyPr>
          <a:lstStyle/>
          <a:p>
            <a:r>
              <a:rPr lang="en-US" altLang="zh-TW" dirty="0" smtClean="0"/>
              <a:t>Vocoder conditioned on </a:t>
            </a:r>
            <a:r>
              <a:rPr lang="en-US" altLang="zh-TW" b="1" dirty="0" smtClean="0"/>
              <a:t>unseen</a:t>
            </a:r>
            <a:r>
              <a:rPr lang="en-US" altLang="zh-TW" dirty="0" smtClean="0"/>
              <a:t> acoustic features</a:t>
            </a:r>
          </a:p>
          <a:p>
            <a:pPr lvl="1"/>
            <a:r>
              <a:rPr lang="en-US" altLang="zh-TW" i="1" dirty="0" smtClean="0"/>
              <a:t>F</a:t>
            </a:r>
            <a:r>
              <a:rPr lang="en-US" altLang="zh-TW" baseline="-25000" dirty="0" smtClean="0"/>
              <a:t>0</a:t>
            </a:r>
            <a:r>
              <a:rPr lang="en-US" altLang="zh-TW" dirty="0" smtClean="0"/>
              <a:t> is </a:t>
            </a:r>
            <a:r>
              <a:rPr lang="en-US" altLang="zh-TW" b="1" dirty="0" smtClean="0"/>
              <a:t>not </a:t>
            </a:r>
            <a:r>
              <a:rPr lang="en-US" altLang="zh-TW" dirty="0" smtClean="0"/>
              <a:t>in </a:t>
            </a:r>
            <a:r>
              <a:rPr lang="en-US" altLang="zh-TW" dirty="0"/>
              <a:t>the </a:t>
            </a:r>
            <a:r>
              <a:rPr lang="en-US" altLang="zh-TW" dirty="0" smtClean="0"/>
              <a:t>observed</a:t>
            </a:r>
            <a:r>
              <a:rPr lang="en-US" altLang="zh-TW" b="1" dirty="0" smtClean="0"/>
              <a:t> </a:t>
            </a:r>
            <a:r>
              <a:rPr lang="en-US" altLang="zh-TW" i="1" dirty="0" smtClean="0"/>
              <a:t>F</a:t>
            </a:r>
            <a:r>
              <a:rPr lang="en-US" altLang="zh-TW" baseline="-25000" dirty="0" smtClean="0"/>
              <a:t>0</a:t>
            </a:r>
            <a:r>
              <a:rPr lang="en-US" altLang="zh-TW" dirty="0" smtClean="0"/>
              <a:t> range </a:t>
            </a:r>
            <a:r>
              <a:rPr lang="en-US" altLang="zh-TW" dirty="0"/>
              <a:t>of training </a:t>
            </a:r>
            <a:r>
              <a:rPr lang="en-US" altLang="zh-TW" dirty="0" smtClean="0"/>
              <a:t>data</a:t>
            </a:r>
          </a:p>
          <a:p>
            <a:pPr lvl="1"/>
            <a:r>
              <a:rPr lang="en-US" altLang="zh-TW" b="1" dirty="0" smtClean="0"/>
              <a:t>Unseen feature pair </a:t>
            </a:r>
            <a:r>
              <a:rPr lang="en-US" altLang="zh-TW" dirty="0" smtClean="0"/>
              <a:t>of spectrum and </a:t>
            </a:r>
            <a:r>
              <a:rPr lang="en-US" altLang="zh-TW" i="1" dirty="0" smtClean="0"/>
              <a:t>F</a:t>
            </a:r>
            <a:r>
              <a:rPr lang="en-US" altLang="zh-TW" baseline="-25000" dirty="0" smtClean="0"/>
              <a:t>0</a:t>
            </a:r>
          </a:p>
          <a:p>
            <a:pPr lvl="2"/>
            <a:r>
              <a:rPr lang="en-US" altLang="zh-TW" dirty="0" smtClean="0"/>
              <a:t>Original spectral feature with </a:t>
            </a:r>
            <a:r>
              <a:rPr lang="en-US" altLang="zh-TW" b="1" dirty="0" smtClean="0"/>
              <a:t>scaled </a:t>
            </a:r>
            <a:r>
              <a:rPr lang="en-US" altLang="zh-TW" b="1" i="1" dirty="0" smtClean="0"/>
              <a:t>F</a:t>
            </a:r>
            <a:r>
              <a:rPr lang="en-US" altLang="zh-TW" b="1" baseline="-25000" dirty="0" smtClean="0"/>
              <a:t>0</a:t>
            </a:r>
            <a:endParaRPr lang="en-US" altLang="zh-TW" b="1" dirty="0"/>
          </a:p>
          <a:p>
            <a:pPr lvl="1"/>
            <a:r>
              <a:rPr lang="en-US" altLang="zh-TW" b="1" dirty="0" smtClean="0">
                <a:solidFill>
                  <a:srgbClr val="C00000"/>
                </a:solidFill>
              </a:rPr>
              <a:t>Difficult</a:t>
            </a:r>
            <a:r>
              <a:rPr lang="en-US" altLang="zh-TW" dirty="0" smtClean="0"/>
              <a:t> to generate speech</a:t>
            </a:r>
          </a:p>
          <a:p>
            <a:pPr lvl="1"/>
            <a:r>
              <a:rPr lang="en-US" altLang="zh-TW" b="1" dirty="0">
                <a:solidFill>
                  <a:srgbClr val="C00000"/>
                </a:solidFill>
              </a:rPr>
              <a:t>I</a:t>
            </a:r>
            <a:r>
              <a:rPr lang="en-US" altLang="zh-TW" b="1" dirty="0" smtClean="0">
                <a:solidFill>
                  <a:srgbClr val="C00000"/>
                </a:solidFill>
              </a:rPr>
              <a:t>naccurate pitch </a:t>
            </a:r>
            <a:r>
              <a:rPr lang="en-US" altLang="zh-TW" dirty="0" smtClean="0"/>
              <a:t>of the generated speech </a:t>
            </a:r>
          </a:p>
          <a:p>
            <a:pPr lvl="1"/>
            <a:endParaRPr lang="en-US" altLang="zh-TW" dirty="0" smtClean="0"/>
          </a:p>
          <a:p>
            <a:pPr lvl="1"/>
            <a:endParaRPr lang="en-US" altLang="zh-TW" dirty="0" smtClean="0"/>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pPr>
              <a:defRPr/>
            </a:pPr>
            <a:fld id="{CECD2910-5291-4215-A14B-1E9C42171ABB}" type="slidenum">
              <a:rPr lang="zh-TW" altLang="en-US">
                <a:solidFill>
                  <a:prstClr val="black"/>
                </a:solidFill>
                <a:latin typeface="Calibri" panose="020F0502020204030204"/>
                <a:ea typeface="新細明體" panose="02020500000000000000" pitchFamily="18" charset="-120"/>
              </a:rPr>
              <a:pPr>
                <a:defRPr/>
              </a:pPr>
              <a:t>22</a:t>
            </a:fld>
            <a:endParaRPr lang="zh-TW" altLang="en-US">
              <a:solidFill>
                <a:prstClr val="black"/>
              </a:solidFill>
              <a:latin typeface="Calibri" panose="020F0502020204030204"/>
              <a:ea typeface="新細明體" panose="02020500000000000000" pitchFamily="18" charset="-120"/>
            </a:endParaRPr>
          </a:p>
        </p:txBody>
      </p:sp>
      <p:graphicFrame>
        <p:nvGraphicFramePr>
          <p:cNvPr id="8" name="表格 7"/>
          <p:cNvGraphicFramePr>
            <a:graphicFrameLocks noGrp="1"/>
          </p:cNvGraphicFramePr>
          <p:nvPr>
            <p:extLst/>
          </p:nvPr>
        </p:nvGraphicFramePr>
        <p:xfrm>
          <a:off x="3048000" y="4541203"/>
          <a:ext cx="6096000" cy="1483360"/>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4290702961"/>
                    </a:ext>
                  </a:extLst>
                </a:gridCol>
                <a:gridCol w="2032000">
                  <a:extLst>
                    <a:ext uri="{9D8B030D-6E8A-4147-A177-3AD203B41FA5}">
                      <a16:colId xmlns:a16="http://schemas.microsoft.com/office/drawing/2014/main" val="2039295548"/>
                    </a:ext>
                  </a:extLst>
                </a:gridCol>
                <a:gridCol w="2032000">
                  <a:extLst>
                    <a:ext uri="{9D8B030D-6E8A-4147-A177-3AD203B41FA5}">
                      <a16:colId xmlns:a16="http://schemas.microsoft.com/office/drawing/2014/main" val="1801714890"/>
                    </a:ext>
                  </a:extLst>
                </a:gridCol>
              </a:tblGrid>
              <a:tr h="370840">
                <a:tc>
                  <a:txBody>
                    <a:bodyPr/>
                    <a:lstStyle/>
                    <a:p>
                      <a:pPr algn="ctr"/>
                      <a:endParaRPr lang="en-US" dirty="0"/>
                    </a:p>
                  </a:txBody>
                  <a:tcPr/>
                </a:tc>
                <a:tc>
                  <a:txBody>
                    <a:bodyPr/>
                    <a:lstStyle/>
                    <a:p>
                      <a:pPr algn="ctr"/>
                      <a:r>
                        <a:rPr lang="en-US" altLang="zh-TW" dirty="0" smtClean="0"/>
                        <a:t>Normal</a:t>
                      </a:r>
                      <a:endParaRPr lang="en-US" dirty="0"/>
                    </a:p>
                  </a:txBody>
                  <a:tcPr/>
                </a:tc>
                <a:tc>
                  <a:txBody>
                    <a:bodyPr/>
                    <a:lstStyle/>
                    <a:p>
                      <a:pPr algn="ctr"/>
                      <a:r>
                        <a:rPr lang="en-US" altLang="zh-TW" b="1" dirty="0" smtClean="0"/>
                        <a:t>2×</a:t>
                      </a:r>
                      <a:r>
                        <a:rPr lang="en-US" altLang="zh-TW" b="1" i="1" dirty="0" smtClean="0"/>
                        <a:t>F</a:t>
                      </a:r>
                      <a:r>
                        <a:rPr lang="en-US" altLang="zh-TW" b="1" baseline="-25000" dirty="0" smtClean="0"/>
                        <a:t>0</a:t>
                      </a:r>
                      <a:endParaRPr lang="en-US" b="1" dirty="0"/>
                    </a:p>
                  </a:txBody>
                  <a:tcPr/>
                </a:tc>
                <a:extLst>
                  <a:ext uri="{0D108BD9-81ED-4DB2-BD59-A6C34878D82A}">
                    <a16:rowId xmlns:a16="http://schemas.microsoft.com/office/drawing/2014/main" val="725304257"/>
                  </a:ext>
                </a:extLst>
              </a:tr>
              <a:tr h="370840">
                <a:tc>
                  <a:txBody>
                    <a:bodyPr/>
                    <a:lstStyle/>
                    <a:p>
                      <a:pPr algn="l"/>
                      <a:r>
                        <a:rPr lang="en-US" dirty="0" smtClean="0"/>
                        <a:t>Expected</a:t>
                      </a:r>
                      <a:endParaRPr lang="en-US" dirty="0"/>
                    </a:p>
                  </a:txBody>
                  <a:tcPr/>
                </a:tc>
                <a:tc>
                  <a:txBody>
                    <a:bodyPr/>
                    <a:lstStyle/>
                    <a:p>
                      <a:pPr algn="ctr"/>
                      <a:endParaRPr lang="en-US" dirty="0"/>
                    </a:p>
                  </a:txBody>
                  <a:tcPr/>
                </a:tc>
                <a:tc>
                  <a:txBody>
                    <a:bodyPr/>
                    <a:lstStyle/>
                    <a:p>
                      <a:pPr algn="ctr"/>
                      <a:endParaRPr lang="en-US"/>
                    </a:p>
                  </a:txBody>
                  <a:tcPr/>
                </a:tc>
                <a:extLst>
                  <a:ext uri="{0D108BD9-81ED-4DB2-BD59-A6C34878D82A}">
                    <a16:rowId xmlns:a16="http://schemas.microsoft.com/office/drawing/2014/main" val="1872185899"/>
                  </a:ext>
                </a:extLst>
              </a:tr>
              <a:tr h="370840">
                <a:tc>
                  <a:txBody>
                    <a:bodyPr/>
                    <a:lstStyle/>
                    <a:p>
                      <a:pPr algn="l"/>
                      <a:r>
                        <a:rPr lang="en-US" dirty="0" smtClean="0"/>
                        <a:t>PWG</a:t>
                      </a: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110802237"/>
                  </a:ext>
                </a:extLst>
              </a:tr>
              <a:tr h="370840">
                <a:tc>
                  <a:txBody>
                    <a:bodyPr/>
                    <a:lstStyle/>
                    <a:p>
                      <a:pPr algn="l"/>
                      <a:r>
                        <a:rPr lang="en-US" dirty="0" smtClean="0"/>
                        <a:t>QPPWG</a:t>
                      </a: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864117146"/>
                  </a:ext>
                </a:extLst>
              </a:tr>
            </a:tbl>
          </a:graphicData>
        </a:graphic>
      </p:graphicFrame>
      <p:pic>
        <p:nvPicPr>
          <p:cNvPr id="4" name="300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943600" y="4933260"/>
            <a:ext cx="304800" cy="304800"/>
          </a:xfrm>
          <a:prstGeom prst="rect">
            <a:avLst/>
          </a:prstGeom>
        </p:spPr>
      </p:pic>
      <p:pic>
        <p:nvPicPr>
          <p:cNvPr id="7" name="3001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5943600" y="5304100"/>
            <a:ext cx="304800" cy="304800"/>
          </a:xfrm>
          <a:prstGeom prst="rect">
            <a:avLst/>
          </a:prstGeom>
        </p:spPr>
      </p:pic>
      <p:pic>
        <p:nvPicPr>
          <p:cNvPr id="10" name="3001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7981950" y="4933260"/>
            <a:ext cx="304800" cy="304800"/>
          </a:xfrm>
          <a:prstGeom prst="rect">
            <a:avLst/>
          </a:prstGeom>
        </p:spPr>
      </p:pic>
      <p:pic>
        <p:nvPicPr>
          <p:cNvPr id="12" name="3001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981950" y="5304100"/>
            <a:ext cx="304800" cy="304800"/>
          </a:xfrm>
          <a:prstGeom prst="rect">
            <a:avLst/>
          </a:prstGeom>
        </p:spPr>
      </p:pic>
      <p:pic>
        <p:nvPicPr>
          <p:cNvPr id="9" name="3001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7981950" y="5674940"/>
            <a:ext cx="304800" cy="304800"/>
          </a:xfrm>
          <a:prstGeom prst="rect">
            <a:avLst/>
          </a:prstGeom>
        </p:spPr>
      </p:pic>
      <p:pic>
        <p:nvPicPr>
          <p:cNvPr id="11" name="300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943600" y="5674940"/>
            <a:ext cx="304800" cy="304800"/>
          </a:xfrm>
          <a:prstGeom prst="rect">
            <a:avLst/>
          </a:prstGeom>
        </p:spPr>
      </p:pic>
    </p:spTree>
    <p:extLst>
      <p:ext uri="{BB962C8B-B14F-4D97-AF65-F5344CB8AC3E}">
        <p14:creationId xmlns:p14="http://schemas.microsoft.com/office/powerpoint/2010/main" val="200374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922" fill="hold"/>
                                        <p:tgtEl>
                                          <p:spTgt spid="4"/>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0"/>
                            </p:stCondLst>
                            <p:childTnLst>
                              <p:par>
                                <p:cTn id="14" presetID="1" presetClass="mediacall" presetSubtype="0" fill="hold" nodeType="afterEffect">
                                  <p:stCondLst>
                                    <p:cond delay="0"/>
                                  </p:stCondLst>
                                  <p:childTnLst>
                                    <p:cmd type="call" cmd="playFrom(0.0)">
                                      <p:cBhvr>
                                        <p:cTn id="15" dur="3916" fill="hold"/>
                                        <p:tgtEl>
                                          <p:spTgt spid="7"/>
                                        </p:tgtEl>
                                      </p:cBhvr>
                                    </p:cmd>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1" presetClass="mediacall" presetSubtype="0" fill="hold" nodeType="withEffect">
                                  <p:stCondLst>
                                    <p:cond delay="0"/>
                                  </p:stCondLst>
                                  <p:childTnLst>
                                    <p:cmd type="call" cmd="playFrom(0.0)">
                                      <p:cBhvr>
                                        <p:cTn id="21" dur="3922" fill="hold"/>
                                        <p:tgtEl>
                                          <p:spTgt spid="11"/>
                                        </p:tgtEl>
                                      </p:cBhvr>
                                    </p:cmd>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3924" fill="hold"/>
                                        <p:tgtEl>
                                          <p:spTgt spid="10"/>
                                        </p:tgtEl>
                                      </p:cBhvr>
                                    </p:cmd>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par>
                                <p:cTn id="32" presetID="1" presetClass="mediacall" presetSubtype="0" fill="hold" nodeType="withEffect">
                                  <p:stCondLst>
                                    <p:cond delay="0"/>
                                  </p:stCondLst>
                                  <p:childTnLst>
                                    <p:cmd type="call" cmd="playFrom(0.0)">
                                      <p:cBhvr>
                                        <p:cTn id="33" dur="3916" fill="hold"/>
                                        <p:tgtEl>
                                          <p:spTgt spid="12"/>
                                        </p:tgtEl>
                                      </p:cBhvr>
                                    </p:cmd>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childTnLst>
                                </p:cTn>
                              </p:par>
                              <p:par>
                                <p:cTn id="38" presetID="1" presetClass="mediacall" presetSubtype="0" fill="hold" nodeType="withEffect">
                                  <p:stCondLst>
                                    <p:cond delay="0"/>
                                  </p:stCondLst>
                                  <p:childTnLst>
                                    <p:cmd type="call" cmd="playFrom(0.0)">
                                      <p:cBhvr>
                                        <p:cTn id="39" dur="391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4"/>
                </p:tgtEl>
              </p:cMediaNode>
            </p:audio>
            <p:audio>
              <p:cMediaNode vol="80000">
                <p:cTn id="41" fill="hold" display="0">
                  <p:stCondLst>
                    <p:cond delay="indefinite"/>
                  </p:stCondLst>
                  <p:endCondLst>
                    <p:cond evt="onStopAudio" delay="0">
                      <p:tgtEl>
                        <p:sldTgt/>
                      </p:tgtEl>
                    </p:cond>
                  </p:endCondLst>
                </p:cTn>
                <p:tgtEl>
                  <p:spTgt spid="7"/>
                </p:tgtEl>
              </p:cMediaNode>
            </p:audio>
            <p:audio>
              <p:cMediaNode vol="80000">
                <p:cTn id="42" fill="hold" display="0">
                  <p:stCondLst>
                    <p:cond delay="indefinite"/>
                  </p:stCondLst>
                  <p:endCondLst>
                    <p:cond evt="onStopAudio" delay="0">
                      <p:tgtEl>
                        <p:sldTgt/>
                      </p:tgtEl>
                    </p:cond>
                  </p:endCondLst>
                </p:cTn>
                <p:tgtEl>
                  <p:spTgt spid="10"/>
                </p:tgtEl>
              </p:cMediaNode>
            </p:audio>
            <p:audio>
              <p:cMediaNode vol="80000">
                <p:cTn id="43" fill="hold" display="0">
                  <p:stCondLst>
                    <p:cond delay="indefinite"/>
                  </p:stCondLst>
                  <p:endCondLst>
                    <p:cond evt="onStopAudio" delay="0">
                      <p:tgtEl>
                        <p:sldTgt/>
                      </p:tgtEl>
                    </p:cond>
                  </p:endCondLst>
                </p:cTn>
                <p:tgtEl>
                  <p:spTgt spid="12"/>
                </p:tgtEl>
              </p:cMediaNode>
            </p:audio>
            <p:audio>
              <p:cMediaNode vol="80000">
                <p:cTn id="44" fill="hold" display="0">
                  <p:stCondLst>
                    <p:cond delay="indefinite"/>
                  </p:stCondLst>
                  <p:endCondLst>
                    <p:cond evt="onStopAudio" delay="0">
                      <p:tgtEl>
                        <p:sldTgt/>
                      </p:tgtEl>
                    </p:cond>
                  </p:endCondLst>
                </p:cTn>
                <p:tgtEl>
                  <p:spTgt spid="9"/>
                </p:tgtEl>
              </p:cMediaNode>
            </p:audio>
            <p:audio>
              <p:cMediaNode vol="80000">
                <p:cTn id="45"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latin typeface="+mn-lt"/>
              </a:rPr>
              <a:t>PDCNN</a:t>
            </a:r>
            <a:endParaRPr lang="zh-TW" altLang="en-US" b="1" dirty="0">
              <a:latin typeface="+mn-lt"/>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r>
                  <a:rPr lang="en-US" altLang="zh-TW" dirty="0" smtClean="0"/>
                  <a:t>Main drawback of </a:t>
                </a:r>
                <a:r>
                  <a:rPr lang="en-US" altLang="zh-TW" b="1" dirty="0" smtClean="0">
                    <a:solidFill>
                      <a:schemeClr val="accent5">
                        <a:lumMod val="50000"/>
                      </a:schemeClr>
                    </a:solidFill>
                  </a:rPr>
                  <a:t>CNN/DCNN</a:t>
                </a:r>
                <a:r>
                  <a:rPr lang="en-US" altLang="zh-TW" dirty="0" smtClean="0"/>
                  <a:t> is the </a:t>
                </a:r>
                <a:r>
                  <a:rPr lang="en-US" altLang="zh-TW" b="1" dirty="0" smtClean="0">
                    <a:solidFill>
                      <a:srgbClr val="C00000"/>
                    </a:solidFill>
                  </a:rPr>
                  <a:t>fixed</a:t>
                </a:r>
                <a:r>
                  <a:rPr lang="en-US" altLang="zh-TW" dirty="0" smtClean="0"/>
                  <a:t> structure</a:t>
                </a:r>
              </a:p>
              <a:p>
                <a:pPr lvl="1"/>
                <a14:m>
                  <m:oMath xmlns:m="http://schemas.openxmlformats.org/officeDocument/2006/math">
                    <m:sSubSup>
                      <m:sSubSupPr>
                        <m:ctrlPr>
                          <a:rPr lang="en-US" altLang="zh-TW" b="0" i="1" smtClean="0">
                            <a:latin typeface="Cambria Math" panose="02040503050406030204" pitchFamily="18" charset="0"/>
                          </a:rPr>
                        </m:ctrlPr>
                      </m:sSubSupPr>
                      <m:e>
                        <m:r>
                          <a:rPr lang="en-US" altLang="zh-TW" i="1">
                            <a:latin typeface="Cambria Math" panose="02040503050406030204" pitchFamily="18" charset="0"/>
                          </a:rPr>
                          <m:t>𝑦</m:t>
                        </m:r>
                      </m:e>
                      <m:sub>
                        <m:r>
                          <a:rPr lang="en-US" altLang="zh-TW" b="0" i="1" smtClean="0">
                            <a:latin typeface="Cambria Math" panose="02040503050406030204" pitchFamily="18" charset="0"/>
                          </a:rPr>
                          <m:t>𝑡</m:t>
                        </m:r>
                      </m:sub>
                      <m:sup>
                        <m:r>
                          <a:rPr lang="en-US" altLang="zh-TW" b="0" i="1" smtClean="0">
                            <a:latin typeface="Cambria Math" panose="02040503050406030204" pitchFamily="18" charset="0"/>
                          </a:rPr>
                          <m:t>(</m:t>
                        </m:r>
                        <m:r>
                          <m:rPr>
                            <m:sty m:val="p"/>
                          </m:rPr>
                          <a:rPr lang="en-US" altLang="zh-TW" b="0" i="0" smtClean="0">
                            <a:latin typeface="Cambria Math" panose="02040503050406030204" pitchFamily="18" charset="0"/>
                          </a:rPr>
                          <m:t>o</m:t>
                        </m:r>
                        <m:r>
                          <a:rPr lang="en-US" altLang="zh-TW" b="0" i="1" smtClean="0">
                            <a:latin typeface="Cambria Math" panose="02040503050406030204" pitchFamily="18" charset="0"/>
                          </a:rPr>
                          <m:t>)</m:t>
                        </m:r>
                      </m:sup>
                    </m:sSubSup>
                    <m:r>
                      <a:rPr lang="en-US" altLang="zh-TW" i="1" smtClean="0">
                        <a:latin typeface="Cambria Math" panose="02040503050406030204" pitchFamily="18" charset="0"/>
                      </a:rPr>
                      <m:t>=</m:t>
                    </m:r>
                    <m:sSup>
                      <m:sSupPr>
                        <m:ctrlPr>
                          <a:rPr lang="en-US" altLang="zh-TW" b="0" i="1" smtClean="0">
                            <a:latin typeface="Cambria Math" panose="02040503050406030204" pitchFamily="18" charset="0"/>
                          </a:rPr>
                        </m:ctrlPr>
                      </m:sSupPr>
                      <m:e>
                        <m:r>
                          <a:rPr lang="en-US" altLang="zh-TW" b="1" i="1">
                            <a:latin typeface="Cambria Math" panose="02040503050406030204" pitchFamily="18" charset="0"/>
                          </a:rPr>
                          <m:t>𝑾</m:t>
                        </m:r>
                      </m:e>
                      <m:sup>
                        <m:r>
                          <a:rPr lang="en-US" altLang="zh-TW" b="0" i="1" smtClean="0">
                            <a:latin typeface="Cambria Math" panose="02040503050406030204" pitchFamily="18" charset="0"/>
                          </a:rPr>
                          <m:t>(</m:t>
                        </m:r>
                        <m:r>
                          <m:rPr>
                            <m:sty m:val="p"/>
                          </m:rPr>
                          <a:rPr lang="en-US" altLang="zh-TW" b="0" i="0" smtClean="0">
                            <a:latin typeface="Cambria Math" panose="02040503050406030204" pitchFamily="18" charset="0"/>
                          </a:rPr>
                          <m:t>c</m:t>
                        </m:r>
                        <m:r>
                          <a:rPr lang="en-US" altLang="zh-TW" b="0" i="1" smtClean="0">
                            <a:latin typeface="Cambria Math" panose="02040503050406030204" pitchFamily="18" charset="0"/>
                          </a:rPr>
                          <m:t>)</m:t>
                        </m:r>
                      </m:sup>
                    </m:sSup>
                    <m:r>
                      <a:rPr lang="en-US" altLang="zh-TW" b="0" i="1" smtClean="0">
                        <a:latin typeface="Cambria Math" panose="02040503050406030204" pitchFamily="18" charset="0"/>
                        <a:ea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𝑦</m:t>
                        </m:r>
                      </m:e>
                      <m:sub>
                        <m:r>
                          <a:rPr lang="en-US" altLang="zh-TW" i="1">
                            <a:latin typeface="Cambria Math" panose="02040503050406030204" pitchFamily="18" charset="0"/>
                          </a:rPr>
                          <m:t>𝑡</m:t>
                        </m:r>
                      </m:sub>
                      <m:sup>
                        <m:r>
                          <a:rPr lang="en-US" altLang="zh-TW" i="1">
                            <a:latin typeface="Cambria Math" panose="02040503050406030204" pitchFamily="18" charset="0"/>
                          </a:rPr>
                          <m:t>(</m:t>
                        </m:r>
                        <m:r>
                          <m:rPr>
                            <m:sty m:val="p"/>
                          </m:rPr>
                          <a:rPr lang="en-US" altLang="zh-TW" b="0" i="0" smtClean="0">
                            <a:latin typeface="Cambria Math" panose="02040503050406030204" pitchFamily="18" charset="0"/>
                          </a:rPr>
                          <m:t>i</m:t>
                        </m:r>
                        <m:r>
                          <a:rPr lang="en-US" altLang="zh-TW" i="1">
                            <a:latin typeface="Cambria Math" panose="02040503050406030204" pitchFamily="18" charset="0"/>
                          </a:rPr>
                          <m:t>)</m:t>
                        </m:r>
                      </m:sup>
                    </m:sSubSup>
                    <m:r>
                      <a:rPr lang="en-US" altLang="zh-TW" i="1" smtClean="0">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rPr>
                        </m:ctrlPr>
                      </m:sSupPr>
                      <m:e>
                        <m:r>
                          <a:rPr lang="en-US" altLang="zh-TW" b="1" i="1">
                            <a:latin typeface="Cambria Math" panose="02040503050406030204" pitchFamily="18" charset="0"/>
                          </a:rPr>
                          <m:t>𝑾</m:t>
                        </m:r>
                      </m:e>
                      <m:sup>
                        <m:r>
                          <a:rPr lang="en-US" altLang="zh-TW" i="1">
                            <a:latin typeface="Cambria Math" panose="02040503050406030204" pitchFamily="18" charset="0"/>
                          </a:rPr>
                          <m:t>(</m:t>
                        </m:r>
                        <m:r>
                          <m:rPr>
                            <m:sty m:val="p"/>
                          </m:rPr>
                          <a:rPr lang="en-US" altLang="zh-TW" b="0" i="0" smtClean="0">
                            <a:latin typeface="Cambria Math" panose="02040503050406030204" pitchFamily="18" charset="0"/>
                          </a:rPr>
                          <m:t>p</m:t>
                        </m:r>
                        <m:r>
                          <a:rPr lang="en-US" altLang="zh-TW" i="1">
                            <a:latin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𝑦</m:t>
                        </m:r>
                      </m:e>
                      <m:sub>
                        <m:r>
                          <a:rPr lang="en-US" altLang="zh-TW" i="1">
                            <a:latin typeface="Cambria Math" panose="02040503050406030204" pitchFamily="18" charset="0"/>
                          </a:rPr>
                          <m:t>𝑡</m:t>
                        </m:r>
                        <m:r>
                          <a:rPr lang="en-US" altLang="zh-TW" b="0" i="1" smtClean="0">
                            <a:latin typeface="Cambria Math" panose="02040503050406030204" pitchFamily="18" charset="0"/>
                          </a:rPr>
                          <m:t>−</m:t>
                        </m:r>
                        <m:r>
                          <a:rPr lang="en-US" altLang="zh-TW" b="0" i="1" smtClean="0">
                            <a:latin typeface="Cambria Math" panose="02040503050406030204" pitchFamily="18" charset="0"/>
                          </a:rPr>
                          <m:t>𝑑</m:t>
                        </m:r>
                      </m:sub>
                      <m:sup>
                        <m:r>
                          <a:rPr lang="en-US" altLang="zh-TW" i="1">
                            <a:latin typeface="Cambria Math" panose="02040503050406030204" pitchFamily="18" charset="0"/>
                          </a:rPr>
                          <m:t>(</m:t>
                        </m:r>
                        <m:r>
                          <m:rPr>
                            <m:sty m:val="p"/>
                          </m:rPr>
                          <a:rPr lang="en-US" altLang="zh-TW" i="0">
                            <a:latin typeface="Cambria Math" panose="02040503050406030204" pitchFamily="18" charset="0"/>
                          </a:rPr>
                          <m:t>i</m:t>
                        </m:r>
                        <m:r>
                          <a:rPr lang="en-US" altLang="zh-TW" i="1">
                            <a:latin typeface="Cambria Math" panose="02040503050406030204" pitchFamily="18" charset="0"/>
                          </a:rPr>
                          <m:t>)</m:t>
                        </m:r>
                      </m:sup>
                    </m:sSubSup>
                  </m:oMath>
                </a14:m>
                <a:endParaRPr lang="en-US" altLang="zh-TW" dirty="0" smtClean="0"/>
              </a:p>
              <a:p>
                <a:pPr lvl="1"/>
                <a:r>
                  <a:rPr lang="en-US" altLang="zh-TW" dirty="0" smtClean="0"/>
                  <a:t>Dilation size </a:t>
                </a:r>
                <a14:m>
                  <m:oMath xmlns:m="http://schemas.openxmlformats.org/officeDocument/2006/math">
                    <m:r>
                      <a:rPr lang="en-US" altLang="zh-TW" b="1" i="1" smtClean="0">
                        <a:solidFill>
                          <a:schemeClr val="tx1"/>
                        </a:solidFill>
                        <a:latin typeface="Cambria Math" panose="02040503050406030204" pitchFamily="18" charset="0"/>
                      </a:rPr>
                      <m:t>𝒅</m:t>
                    </m:r>
                  </m:oMath>
                </a14:m>
                <a:r>
                  <a:rPr lang="en-US" altLang="zh-TW" dirty="0" smtClean="0"/>
                  <a:t> is pre-defined and </a:t>
                </a:r>
                <a:r>
                  <a:rPr lang="en-US" altLang="zh-TW" b="1" dirty="0" smtClean="0"/>
                  <a:t>time-invariant</a:t>
                </a:r>
              </a:p>
              <a:p>
                <a:r>
                  <a:rPr lang="en-US" altLang="zh-TW" b="1" dirty="0" smtClean="0">
                    <a:solidFill>
                      <a:srgbClr val="808000"/>
                    </a:solidFill>
                    <a:sym typeface="Wingdings" panose="05000000000000000000" pitchFamily="2" charset="2"/>
                  </a:rPr>
                  <a:t>Pitch-dependent DCNN</a:t>
                </a:r>
              </a:p>
              <a:p>
                <a:pPr lvl="1"/>
                <a:r>
                  <a:rPr lang="en-US" altLang="zh-TW" dirty="0"/>
                  <a:t>Dilation size </a:t>
                </a:r>
                <a14:m>
                  <m:oMath xmlns:m="http://schemas.openxmlformats.org/officeDocument/2006/math">
                    <m:r>
                      <a:rPr lang="en-US" altLang="zh-TW" b="1" i="1" smtClean="0">
                        <a:solidFill>
                          <a:schemeClr val="tx1"/>
                        </a:solidFill>
                        <a:latin typeface="Cambria Math" panose="02040503050406030204" pitchFamily="18" charset="0"/>
                      </a:rPr>
                      <m:t>𝒅</m:t>
                    </m:r>
                    <m:r>
                      <a:rPr lang="en-US" altLang="zh-TW" b="1" i="1" smtClean="0">
                        <a:solidFill>
                          <a:schemeClr val="tx1"/>
                        </a:solidFill>
                        <a:latin typeface="Cambria Math" panose="02040503050406030204" pitchFamily="18" charset="0"/>
                      </a:rPr>
                      <m:t>′</m:t>
                    </m:r>
                  </m:oMath>
                </a14:m>
                <a:r>
                  <a:rPr lang="en-US" altLang="zh-TW" dirty="0"/>
                  <a:t> is </a:t>
                </a:r>
                <a:r>
                  <a:rPr lang="en-US" altLang="zh-TW" b="1" dirty="0" smtClean="0"/>
                  <a:t>pitch-dependent</a:t>
                </a:r>
                <a:r>
                  <a:rPr lang="en-US" altLang="zh-TW" dirty="0" smtClean="0"/>
                  <a:t> and </a:t>
                </a:r>
                <a:r>
                  <a:rPr lang="en-US" altLang="zh-TW" b="1" dirty="0" smtClean="0"/>
                  <a:t>time-variant</a:t>
                </a:r>
                <a:endParaRPr lang="en-US" altLang="zh-TW" b="1"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043" t="-2241"/>
                </a:stretch>
              </a:blipFill>
            </p:spPr>
            <p:txBody>
              <a:bodyPr/>
              <a:lstStyle/>
              <a:p>
                <a:r>
                  <a:rPr lang="en-US">
                    <a:noFill/>
                  </a:rPr>
                  <a:t> </a:t>
                </a:r>
              </a:p>
            </p:txBody>
          </p:sp>
        </mc:Fallback>
      </mc:AlternateContent>
      <p:sp>
        <p:nvSpPr>
          <p:cNvPr id="6" name="投影片編號版面配置區 5"/>
          <p:cNvSpPr>
            <a:spLocks noGrp="1"/>
          </p:cNvSpPr>
          <p:nvPr>
            <p:ph type="sldNum" sz="quarter" idx="12"/>
          </p:nvPr>
        </p:nvSpPr>
        <p:spPr/>
        <p:txBody>
          <a:bodyPr/>
          <a:lstStyle/>
          <a:p>
            <a:fld id="{CECD2910-5291-4215-A14B-1E9C42171ABB}" type="slidenum">
              <a:rPr lang="zh-TW" altLang="en-US" smtClean="0"/>
              <a:t>23</a:t>
            </a:fld>
            <a:endParaRPr lang="zh-TW" altLang="en-US"/>
          </a:p>
        </p:txBody>
      </p:sp>
      <p:sp>
        <p:nvSpPr>
          <p:cNvPr id="7" name="矩形 6"/>
          <p:cNvSpPr/>
          <p:nvPr/>
        </p:nvSpPr>
        <p:spPr>
          <a:xfrm>
            <a:off x="1606972" y="2445249"/>
            <a:ext cx="175437" cy="2923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7"/>
          <p:cNvSpPr/>
          <p:nvPr/>
        </p:nvSpPr>
        <p:spPr>
          <a:xfrm>
            <a:off x="3418051" y="2445249"/>
            <a:ext cx="175437" cy="2923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矩形 8"/>
          <p:cNvSpPr/>
          <p:nvPr/>
        </p:nvSpPr>
        <p:spPr>
          <a:xfrm>
            <a:off x="5141411" y="2445249"/>
            <a:ext cx="175437" cy="2923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矩形 9"/>
          <p:cNvSpPr/>
          <p:nvPr/>
        </p:nvSpPr>
        <p:spPr>
          <a:xfrm>
            <a:off x="3619197" y="2299051"/>
            <a:ext cx="203791" cy="2259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矩形 11"/>
          <p:cNvSpPr/>
          <p:nvPr/>
        </p:nvSpPr>
        <p:spPr>
          <a:xfrm>
            <a:off x="5366467" y="2299052"/>
            <a:ext cx="203791" cy="2259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矩形 12"/>
          <p:cNvSpPr/>
          <p:nvPr/>
        </p:nvSpPr>
        <p:spPr>
          <a:xfrm>
            <a:off x="1859846" y="2299051"/>
            <a:ext cx="203791" cy="2259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矩形 13"/>
          <p:cNvSpPr/>
          <p:nvPr/>
        </p:nvSpPr>
        <p:spPr>
          <a:xfrm>
            <a:off x="2530245" y="2340916"/>
            <a:ext cx="567294" cy="3681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矩形 14"/>
          <p:cNvSpPr/>
          <p:nvPr/>
        </p:nvSpPr>
        <p:spPr>
          <a:xfrm>
            <a:off x="4241406" y="2340916"/>
            <a:ext cx="591549" cy="3681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矩形 15"/>
          <p:cNvSpPr/>
          <p:nvPr/>
        </p:nvSpPr>
        <p:spPr>
          <a:xfrm>
            <a:off x="1740652" y="2546956"/>
            <a:ext cx="203791" cy="2259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矩形 16"/>
          <p:cNvSpPr/>
          <p:nvPr/>
        </p:nvSpPr>
        <p:spPr>
          <a:xfrm>
            <a:off x="3515957" y="2546956"/>
            <a:ext cx="203791" cy="2259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矩形 17"/>
          <p:cNvSpPr/>
          <p:nvPr/>
        </p:nvSpPr>
        <p:spPr>
          <a:xfrm>
            <a:off x="5247293" y="2546956"/>
            <a:ext cx="203791" cy="2259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矩形 18"/>
          <p:cNvSpPr/>
          <p:nvPr/>
        </p:nvSpPr>
        <p:spPr>
          <a:xfrm>
            <a:off x="5556966" y="2546956"/>
            <a:ext cx="203791" cy="2259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圖片 3"/>
          <p:cNvPicPr>
            <a:picLocks noChangeAspect="1"/>
          </p:cNvPicPr>
          <p:nvPr/>
        </p:nvPicPr>
        <p:blipFill>
          <a:blip r:embed="rId4"/>
          <a:stretch>
            <a:fillRect/>
          </a:stretch>
        </p:blipFill>
        <p:spPr>
          <a:xfrm>
            <a:off x="3126985" y="4722838"/>
            <a:ext cx="2460263" cy="1642152"/>
          </a:xfrm>
          <a:prstGeom prst="rect">
            <a:avLst/>
          </a:prstGeom>
        </p:spPr>
      </p:pic>
      <p:pic>
        <p:nvPicPr>
          <p:cNvPr id="5" name="圖片 4"/>
          <p:cNvPicPr>
            <a:picLocks noChangeAspect="1"/>
          </p:cNvPicPr>
          <p:nvPr/>
        </p:nvPicPr>
        <p:blipFill>
          <a:blip r:embed="rId5"/>
          <a:stretch>
            <a:fillRect/>
          </a:stretch>
        </p:blipFill>
        <p:spPr>
          <a:xfrm>
            <a:off x="4457047" y="4114475"/>
            <a:ext cx="4607973" cy="2241877"/>
          </a:xfrm>
          <a:prstGeom prst="rect">
            <a:avLst/>
          </a:prstGeom>
        </p:spPr>
      </p:pic>
    </p:spTree>
    <p:extLst>
      <p:ext uri="{BB962C8B-B14F-4D97-AF65-F5344CB8AC3E}">
        <p14:creationId xmlns:p14="http://schemas.microsoft.com/office/powerpoint/2010/main" val="32152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2"/>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3"/>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5"/>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6"/>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17"/>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8"/>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19"/>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3">
                                            <p:txEl>
                                              <p:pRg st="2" end="2"/>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
                                            <p:txEl>
                                              <p:pRg st="4" end="4"/>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7" grpId="1" animBg="1"/>
      <p:bldP spid="8" grpId="0" animBg="1"/>
      <p:bldP spid="8" grpId="1" animBg="1"/>
      <p:bldP spid="9" grpId="0" animBg="1"/>
      <p:bldP spid="9" grpId="1" animBg="1"/>
      <p:bldP spid="10" grpId="0" animBg="1"/>
      <p:bldP spid="10"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latin typeface="+mn-lt"/>
              </a:rPr>
              <a:t>PDCNN Implementation</a:t>
            </a:r>
            <a:endParaRPr lang="zh-TW" altLang="en-US" sz="2000" b="1" dirty="0">
              <a:latin typeface="+mn-lt"/>
            </a:endParaRPr>
          </a:p>
        </p:txBody>
      </p:sp>
      <p:sp>
        <p:nvSpPr>
          <p:cNvPr id="3" name="內容版面配置區 2"/>
          <p:cNvSpPr>
            <a:spLocks noGrp="1"/>
          </p:cNvSpPr>
          <p:nvPr>
            <p:ph idx="1"/>
          </p:nvPr>
        </p:nvSpPr>
        <p:spPr/>
        <p:txBody>
          <a:bodyPr>
            <a:normAutofit/>
          </a:bodyPr>
          <a:lstStyle/>
          <a:p>
            <a:r>
              <a:rPr lang="en-US" altLang="zh-TW" dirty="0" smtClean="0"/>
              <a:t>2×1 CNN </a:t>
            </a:r>
            <a:r>
              <a:rPr lang="en-US" altLang="zh-TW" dirty="0"/>
              <a:t>= </a:t>
            </a:r>
            <a:r>
              <a:rPr lang="en-US" altLang="zh-TW" dirty="0" smtClean="0"/>
              <a:t>1×1 CNN</a:t>
            </a:r>
            <a:r>
              <a:rPr lang="en-US" altLang="zh-TW" baseline="30000" dirty="0" smtClean="0"/>
              <a:t>(c)</a:t>
            </a:r>
            <a:r>
              <a:rPr lang="en-US" altLang="zh-TW" dirty="0" smtClean="0"/>
              <a:t> + </a:t>
            </a:r>
            <a:r>
              <a:rPr lang="en-US" altLang="zh-TW" dirty="0"/>
              <a:t>1×1 </a:t>
            </a:r>
            <a:r>
              <a:rPr lang="en-US" altLang="zh-TW" dirty="0" smtClean="0"/>
              <a:t>CNN</a:t>
            </a:r>
            <a:r>
              <a:rPr lang="en-US" altLang="zh-TW" baseline="30000" dirty="0" smtClean="0"/>
              <a:t>(p)</a:t>
            </a:r>
            <a:endParaRPr lang="en-US" altLang="zh-TW" dirty="0" smtClean="0"/>
          </a:p>
          <a:p>
            <a:r>
              <a:rPr lang="en-US" altLang="zh-TW" dirty="0" smtClean="0"/>
              <a:t>Getting the dilation size of each input</a:t>
            </a:r>
          </a:p>
          <a:p>
            <a:r>
              <a:rPr lang="en-US" altLang="zh-TW" dirty="0" smtClean="0"/>
              <a:t>Indexing feature map according to the dilation size</a:t>
            </a:r>
          </a:p>
          <a:p>
            <a:r>
              <a:rPr lang="en-US" altLang="zh-TW" dirty="0" smtClean="0"/>
              <a:t>Summation of convolution results</a:t>
            </a:r>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24</a:t>
            </a:fld>
            <a:endParaRPr lang="zh-TW" altLang="en-US"/>
          </a:p>
        </p:txBody>
      </p:sp>
      <p:pic>
        <p:nvPicPr>
          <p:cNvPr id="13" name="圖片 12"/>
          <p:cNvPicPr>
            <a:picLocks noChangeAspect="1"/>
          </p:cNvPicPr>
          <p:nvPr/>
        </p:nvPicPr>
        <p:blipFill>
          <a:blip r:embed="rId3"/>
          <a:stretch>
            <a:fillRect/>
          </a:stretch>
        </p:blipFill>
        <p:spPr>
          <a:xfrm>
            <a:off x="3674606" y="3962167"/>
            <a:ext cx="4842789" cy="2394187"/>
          </a:xfrm>
          <a:prstGeom prst="rect">
            <a:avLst/>
          </a:prstGeom>
        </p:spPr>
      </p:pic>
      <p:sp>
        <p:nvSpPr>
          <p:cNvPr id="9" name="矩形 8"/>
          <p:cNvSpPr/>
          <p:nvPr/>
        </p:nvSpPr>
        <p:spPr>
          <a:xfrm>
            <a:off x="3674605" y="5779247"/>
            <a:ext cx="3449348" cy="5771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矩形 9"/>
          <p:cNvSpPr/>
          <p:nvPr/>
        </p:nvSpPr>
        <p:spPr>
          <a:xfrm>
            <a:off x="2254667" y="5779247"/>
            <a:ext cx="1419939" cy="523220"/>
          </a:xfrm>
          <a:prstGeom prst="rect">
            <a:avLst/>
          </a:prstGeom>
          <a:noFill/>
        </p:spPr>
        <p:txBody>
          <a:bodyPr wrap="none" lIns="91440" tIns="45720" rIns="91440" bIns="45720">
            <a:spAutoFit/>
          </a:bodyPr>
          <a:lstStyle/>
          <a:p>
            <a:pPr algn="ctr"/>
            <a:r>
              <a:rPr lang="en-US" altLang="zh-TW" sz="2800" dirty="0">
                <a:ln w="0"/>
                <a:solidFill>
                  <a:srgbClr val="FF0000"/>
                </a:solidFill>
              </a:rPr>
              <a:t>Indexing</a:t>
            </a:r>
            <a:endParaRPr lang="zh-TW" altLang="en-US" sz="2800" dirty="0">
              <a:ln w="0"/>
              <a:solidFill>
                <a:srgbClr val="FF0000"/>
              </a:solidFill>
            </a:endParaRPr>
          </a:p>
        </p:txBody>
      </p:sp>
      <p:sp>
        <p:nvSpPr>
          <p:cNvPr id="14" name="矩形 13"/>
          <p:cNvSpPr/>
          <p:nvPr/>
        </p:nvSpPr>
        <p:spPr>
          <a:xfrm>
            <a:off x="6566815" y="5516546"/>
            <a:ext cx="203791" cy="2259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025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animBg="1"/>
      <p:bldP spid="9" grpId="1" animBg="1"/>
      <p:bldP spid="10" grpId="0"/>
      <p:bldP spid="10" grpId="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b="1" dirty="0" smtClean="0">
                <a:latin typeface="+mn-lt"/>
              </a:rPr>
              <a:t>Pitch-dependent Receptive Field</a:t>
            </a:r>
            <a:endParaRPr lang="zh-TW" altLang="en-US" b="1" dirty="0"/>
          </a:p>
        </p:txBody>
      </p:sp>
      <p:sp>
        <p:nvSpPr>
          <p:cNvPr id="3" name="內容版面配置區 2"/>
          <p:cNvSpPr>
            <a:spLocks noGrp="1"/>
          </p:cNvSpPr>
          <p:nvPr>
            <p:ph idx="1"/>
          </p:nvPr>
        </p:nvSpPr>
        <p:spPr/>
        <p:txBody>
          <a:bodyPr>
            <a:normAutofit/>
          </a:bodyPr>
          <a:lstStyle/>
          <a:p>
            <a:r>
              <a:rPr lang="en-US" altLang="zh-TW" b="1" dirty="0" smtClean="0">
                <a:sym typeface="Wingdings" panose="05000000000000000000" pitchFamily="2" charset="2"/>
              </a:rPr>
              <a:t>Pitch-dependent</a:t>
            </a:r>
            <a:r>
              <a:rPr lang="en-US" altLang="zh-TW" dirty="0" smtClean="0">
                <a:sym typeface="Wingdings" panose="05000000000000000000" pitchFamily="2" charset="2"/>
              </a:rPr>
              <a:t> dilation size</a:t>
            </a:r>
          </a:p>
          <a:p>
            <a:pPr lvl="1"/>
            <a:r>
              <a:rPr lang="en-US" altLang="zh-TW" dirty="0">
                <a:sym typeface="Wingdings" panose="05000000000000000000" pitchFamily="2" charset="2"/>
              </a:rPr>
              <a:t>Specific </a:t>
            </a:r>
            <a:r>
              <a:rPr lang="en-US" altLang="zh-TW" b="1" dirty="0">
                <a:sym typeface="Wingdings" panose="05000000000000000000" pitchFamily="2" charset="2"/>
              </a:rPr>
              <a:t>effective receptive field</a:t>
            </a:r>
            <a:r>
              <a:rPr lang="en-US" altLang="zh-TW" dirty="0">
                <a:sym typeface="Wingdings" panose="05000000000000000000" pitchFamily="2" charset="2"/>
              </a:rPr>
              <a:t> length for each </a:t>
            </a:r>
            <a:r>
              <a:rPr lang="en-US" altLang="zh-TW" dirty="0" smtClean="0">
                <a:sym typeface="Wingdings" panose="05000000000000000000" pitchFamily="2" charset="2"/>
              </a:rPr>
              <a:t>sample</a:t>
            </a:r>
          </a:p>
          <a:p>
            <a:pPr lvl="1"/>
            <a:r>
              <a:rPr lang="en-US" altLang="zh-TW" dirty="0" smtClean="0">
                <a:sym typeface="Wingdings" panose="05000000000000000000" pitchFamily="2" charset="2"/>
              </a:rPr>
              <a:t>The lengths of convolution gaps are pitch-dependent</a:t>
            </a:r>
          </a:p>
          <a:p>
            <a:pPr lvl="1"/>
            <a:r>
              <a:rPr lang="en-US" altLang="zh-TW" dirty="0" smtClean="0">
                <a:sym typeface="Wingdings" panose="05000000000000000000" pitchFamily="2" charset="2"/>
              </a:rPr>
              <a:t>Different sparsity of CNN sampling grid</a:t>
            </a:r>
          </a:p>
          <a:p>
            <a:pPr lvl="1"/>
            <a:endParaRPr lang="en-US" altLang="zh-TW" dirty="0" smtClean="0">
              <a:sym typeface="Wingdings" panose="05000000000000000000" pitchFamily="2" charset="2"/>
            </a:endParaRPr>
          </a:p>
          <a:p>
            <a:pPr lvl="1"/>
            <a:endParaRPr lang="en-US" altLang="zh-TW" dirty="0" smtClean="0"/>
          </a:p>
          <a:p>
            <a:pPr lvl="1"/>
            <a:endParaRPr lang="en-US" altLang="zh-TW" dirty="0" smtClean="0"/>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25</a:t>
            </a:fld>
            <a:endParaRPr lang="zh-TW" altLang="en-US"/>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4135" y="3529555"/>
            <a:ext cx="4723730" cy="2826799"/>
          </a:xfrm>
          <a:prstGeom prst="rect">
            <a:avLst/>
          </a:prstGeom>
          <a:ln>
            <a:solidFill>
              <a:schemeClr val="bg2">
                <a:lumMod val="90000"/>
              </a:schemeClr>
            </a:solidFill>
          </a:ln>
        </p:spPr>
      </p:pic>
      <p:sp>
        <p:nvSpPr>
          <p:cNvPr id="7" name="矩形 6"/>
          <p:cNvSpPr/>
          <p:nvPr/>
        </p:nvSpPr>
        <p:spPr>
          <a:xfrm>
            <a:off x="5590954" y="3652284"/>
            <a:ext cx="2711302" cy="10366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7"/>
          <p:cNvSpPr/>
          <p:nvPr/>
        </p:nvSpPr>
        <p:spPr>
          <a:xfrm>
            <a:off x="6648893" y="4917559"/>
            <a:ext cx="1653363" cy="10060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741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a:solidFill>
                  <a:prstClr val="black"/>
                </a:solidFill>
                <a:latin typeface="Calibri" panose="020F0502020204030204"/>
              </a:rPr>
              <a:t>Quasi-Periodic </a:t>
            </a:r>
            <a:r>
              <a:rPr lang="en-US" altLang="zh-TW" b="1" dirty="0" smtClean="0">
                <a:solidFill>
                  <a:prstClr val="black"/>
                </a:solidFill>
                <a:latin typeface="Calibri" panose="020F0502020204030204"/>
              </a:rPr>
              <a:t>Structure</a:t>
            </a:r>
            <a:endParaRPr lang="zh-TW" altLang="en-US" sz="2000" b="1" dirty="0"/>
          </a:p>
        </p:txBody>
      </p:sp>
      <p:sp>
        <p:nvSpPr>
          <p:cNvPr id="3" name="內容版面配置區 2"/>
          <p:cNvSpPr>
            <a:spLocks noGrp="1"/>
          </p:cNvSpPr>
          <p:nvPr>
            <p:ph idx="1"/>
          </p:nvPr>
        </p:nvSpPr>
        <p:spPr/>
        <p:txBody>
          <a:bodyPr>
            <a:normAutofit/>
          </a:bodyPr>
          <a:lstStyle/>
          <a:p>
            <a:r>
              <a:rPr lang="en-US" altLang="zh-TW" b="1" dirty="0"/>
              <a:t>Cascaded</a:t>
            </a:r>
            <a:r>
              <a:rPr lang="en-US" altLang="zh-TW" dirty="0"/>
              <a:t> </a:t>
            </a:r>
            <a:r>
              <a:rPr lang="en-US" altLang="zh-TW" dirty="0" smtClean="0"/>
              <a:t>network of fixed and adaptive blocks</a:t>
            </a:r>
          </a:p>
          <a:p>
            <a:r>
              <a:rPr lang="en-US" altLang="zh-TW" b="1" dirty="0" smtClean="0"/>
              <a:t>Fixed</a:t>
            </a:r>
            <a:r>
              <a:rPr lang="en-US" altLang="zh-TW" dirty="0" smtClean="0"/>
              <a:t> blocks w/ </a:t>
            </a:r>
            <a:r>
              <a:rPr lang="en-US" altLang="zh-TW" b="1" dirty="0" smtClean="0">
                <a:solidFill>
                  <a:schemeClr val="accent5">
                    <a:lumMod val="50000"/>
                  </a:schemeClr>
                </a:solidFill>
              </a:rPr>
              <a:t>DCNNs</a:t>
            </a:r>
          </a:p>
          <a:p>
            <a:pPr lvl="1"/>
            <a:r>
              <a:rPr lang="en-US" altLang="zh-TW" dirty="0" smtClean="0"/>
              <a:t>Model </a:t>
            </a:r>
            <a:r>
              <a:rPr lang="en-US" altLang="zh-TW" dirty="0"/>
              <a:t>the </a:t>
            </a:r>
            <a:r>
              <a:rPr lang="en-US" altLang="zh-TW" dirty="0" smtClean="0"/>
              <a:t>aperiodic components </a:t>
            </a:r>
            <a:r>
              <a:rPr lang="en-US" altLang="zh-TW" dirty="0"/>
              <a:t>with the nearest samples</a:t>
            </a:r>
            <a:r>
              <a:rPr lang="en-US" altLang="zh-TW" b="1" dirty="0">
                <a:solidFill>
                  <a:srgbClr val="C00000"/>
                </a:solidFill>
              </a:rPr>
              <a:t> </a:t>
            </a:r>
            <a:r>
              <a:rPr lang="en-US" altLang="zh-TW" dirty="0"/>
              <a:t>(</a:t>
            </a:r>
            <a:r>
              <a:rPr lang="en-US" altLang="zh-TW" b="1" dirty="0"/>
              <a:t>short-term </a:t>
            </a:r>
            <a:r>
              <a:rPr lang="en-US" altLang="zh-TW" b="1" dirty="0" smtClean="0"/>
              <a:t>correlations</a:t>
            </a:r>
            <a:r>
              <a:rPr lang="en-US" altLang="zh-TW" dirty="0" smtClean="0"/>
              <a:t>)</a:t>
            </a:r>
          </a:p>
          <a:p>
            <a:pPr lvl="1"/>
            <a:r>
              <a:rPr lang="en-US" altLang="zh-TW" dirty="0"/>
              <a:t>Network architecture is </a:t>
            </a:r>
            <a:r>
              <a:rPr lang="en-US" altLang="zh-TW" dirty="0" smtClean="0"/>
              <a:t>fixed</a:t>
            </a:r>
          </a:p>
          <a:p>
            <a:r>
              <a:rPr lang="en-US" altLang="zh-TW" b="1" dirty="0" smtClean="0"/>
              <a:t>Adaptive</a:t>
            </a:r>
            <a:r>
              <a:rPr lang="en-US" altLang="zh-TW" dirty="0" smtClean="0"/>
              <a:t> blocks w/ </a:t>
            </a:r>
            <a:r>
              <a:rPr lang="en-US" altLang="zh-TW" b="1" dirty="0" smtClean="0">
                <a:solidFill>
                  <a:srgbClr val="808000"/>
                </a:solidFill>
              </a:rPr>
              <a:t>PDCNNs</a:t>
            </a:r>
          </a:p>
          <a:p>
            <a:pPr lvl="1"/>
            <a:r>
              <a:rPr lang="en-US" altLang="zh-TW" dirty="0"/>
              <a:t>Model the periodic part with prior </a:t>
            </a:r>
            <a:r>
              <a:rPr lang="en-US" altLang="zh-TW" i="1" dirty="0"/>
              <a:t>F</a:t>
            </a:r>
            <a:r>
              <a:rPr lang="en-US" altLang="zh-TW" baseline="-25000" dirty="0"/>
              <a:t>0</a:t>
            </a:r>
            <a:r>
              <a:rPr lang="en-US" altLang="zh-TW" dirty="0"/>
              <a:t> knowledge (</a:t>
            </a:r>
            <a:r>
              <a:rPr lang="en-US" altLang="zh-TW" b="1" dirty="0"/>
              <a:t>long-term correlations</a:t>
            </a:r>
            <a:r>
              <a:rPr lang="en-US" altLang="zh-TW" dirty="0" smtClean="0"/>
              <a:t>)</a:t>
            </a:r>
          </a:p>
          <a:p>
            <a:pPr lvl="1"/>
            <a:r>
              <a:rPr lang="en-US" altLang="zh-TW" dirty="0" smtClean="0"/>
              <a:t>Network architecture is </a:t>
            </a:r>
            <a:r>
              <a:rPr lang="en-US" altLang="zh-TW" b="1" dirty="0" smtClean="0">
                <a:solidFill>
                  <a:srgbClr val="C00000"/>
                </a:solidFill>
              </a:rPr>
              <a:t>dynamically</a:t>
            </a:r>
            <a:r>
              <a:rPr lang="en-US" altLang="zh-TW" dirty="0" smtClean="0"/>
              <a:t> </a:t>
            </a:r>
            <a:r>
              <a:rPr lang="en-US" altLang="zh-TW" b="1" dirty="0" smtClean="0"/>
              <a:t>changed</a:t>
            </a:r>
          </a:p>
          <a:p>
            <a:pPr lvl="1"/>
            <a:endParaRPr lang="en-US" altLang="zh-TW" dirty="0" smtClean="0"/>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26</a:t>
            </a:fld>
            <a:endParaRPr lang="zh-TW" altLang="en-US"/>
          </a:p>
        </p:txBody>
      </p:sp>
      <p:sp>
        <p:nvSpPr>
          <p:cNvPr id="17" name="Rectangle 8"/>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0809883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err="1" smtClean="0">
                <a:solidFill>
                  <a:prstClr val="black"/>
                </a:solidFill>
                <a:latin typeface="Calibri" panose="020F0502020204030204"/>
              </a:rPr>
              <a:t>QPNet</a:t>
            </a:r>
            <a:r>
              <a:rPr lang="en-US" altLang="zh-TW" b="1" dirty="0" smtClean="0">
                <a:solidFill>
                  <a:prstClr val="black"/>
                </a:solidFill>
                <a:latin typeface="Calibri" panose="020F0502020204030204"/>
              </a:rPr>
              <a:t> </a:t>
            </a:r>
            <a:r>
              <a:rPr lang="en-US" altLang="zh-TW" sz="2000" dirty="0">
                <a:solidFill>
                  <a:prstClr val="black"/>
                </a:solidFill>
                <a:latin typeface="Calibri" panose="020F0502020204030204"/>
              </a:rPr>
              <a:t>[Y.-C. Wu+, 2019]</a:t>
            </a:r>
            <a:endParaRPr lang="zh-TW" altLang="en-US" sz="2000" b="1" dirty="0"/>
          </a:p>
        </p:txBody>
      </p:sp>
      <p:sp>
        <p:nvSpPr>
          <p:cNvPr id="3" name="內容版面配置區 2"/>
          <p:cNvSpPr>
            <a:spLocks noGrp="1"/>
          </p:cNvSpPr>
          <p:nvPr>
            <p:ph idx="1"/>
          </p:nvPr>
        </p:nvSpPr>
        <p:spPr/>
        <p:txBody>
          <a:bodyPr>
            <a:normAutofit/>
          </a:bodyPr>
          <a:lstStyle/>
          <a:p>
            <a:r>
              <a:rPr lang="en-US" altLang="zh-TW" dirty="0" smtClean="0"/>
              <a:t>Apply the QP structure to </a:t>
            </a:r>
            <a:r>
              <a:rPr lang="en-US" altLang="zh-TW" b="1" dirty="0" err="1" smtClean="0"/>
              <a:t>WaveNet</a:t>
            </a:r>
            <a:endParaRPr lang="en-US" altLang="zh-TW" b="1" dirty="0" smtClean="0">
              <a:solidFill>
                <a:schemeClr val="accent5">
                  <a:lumMod val="50000"/>
                </a:schemeClr>
              </a:solidFill>
            </a:endParaRPr>
          </a:p>
          <a:p>
            <a:r>
              <a:rPr lang="en-US" altLang="zh-TW" dirty="0" smtClean="0"/>
              <a:t>Difference w/ </a:t>
            </a:r>
            <a:r>
              <a:rPr lang="en-US" altLang="zh-TW" dirty="0" err="1" smtClean="0"/>
              <a:t>WaveNet</a:t>
            </a:r>
            <a:endParaRPr lang="en-US" altLang="zh-TW" dirty="0" smtClean="0"/>
          </a:p>
          <a:p>
            <a:pPr lvl="1"/>
            <a:r>
              <a:rPr lang="en-US" altLang="zh-TW" dirty="0"/>
              <a:t>Cascaded </a:t>
            </a:r>
            <a:r>
              <a:rPr lang="en-US" altLang="zh-TW" dirty="0" smtClean="0"/>
              <a:t>modules</a:t>
            </a:r>
          </a:p>
          <a:p>
            <a:pPr lvl="1"/>
            <a:r>
              <a:rPr lang="en-US" altLang="zh-TW" dirty="0" smtClean="0"/>
              <a:t>Adaptive block w/ PDCNN</a:t>
            </a:r>
          </a:p>
          <a:p>
            <a:pPr lvl="1"/>
            <a:r>
              <a:rPr lang="en-US" altLang="zh-TW" dirty="0" smtClean="0"/>
              <a:t>1/2 model size</a:t>
            </a:r>
          </a:p>
          <a:p>
            <a:r>
              <a:rPr lang="en-US" altLang="zh-TW" dirty="0" smtClean="0"/>
              <a:t>Drawback</a:t>
            </a:r>
          </a:p>
          <a:p>
            <a:pPr lvl="1"/>
            <a:r>
              <a:rPr lang="en-US" altLang="zh-TW" dirty="0" smtClean="0"/>
              <a:t>Generation is still slow</a:t>
            </a:r>
          </a:p>
          <a:p>
            <a:pPr marL="457200" lvl="1" indent="0">
              <a:buNone/>
            </a:pPr>
            <a:endParaRPr lang="en-US" altLang="zh-TW" dirty="0" smtClean="0"/>
          </a:p>
          <a:p>
            <a:pPr marL="0" indent="0">
              <a:buNone/>
            </a:pPr>
            <a:endParaRPr lang="en-US" altLang="zh-TW" dirty="0"/>
          </a:p>
          <a:p>
            <a:pPr lvl="1"/>
            <a:endParaRPr lang="en-US" altLang="zh-TW" dirty="0" smtClean="0"/>
          </a:p>
          <a:p>
            <a:pPr lvl="1"/>
            <a:endParaRPr lang="en-US" altLang="zh-TW" dirty="0" smtClean="0"/>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27</a:t>
            </a:fld>
            <a:endParaRPr lang="zh-TW" altLang="en-US"/>
          </a:p>
        </p:txBody>
      </p:sp>
      <p:sp>
        <p:nvSpPr>
          <p:cNvPr id="17" name="Rectangle 8"/>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圖片 6"/>
          <p:cNvPicPr>
            <a:picLocks noChangeAspect="1"/>
          </p:cNvPicPr>
          <p:nvPr/>
        </p:nvPicPr>
        <p:blipFill>
          <a:blip r:embed="rId3"/>
          <a:stretch>
            <a:fillRect/>
          </a:stretch>
        </p:blipFill>
        <p:spPr>
          <a:xfrm>
            <a:off x="7068880" y="2569265"/>
            <a:ext cx="2970471" cy="3607699"/>
          </a:xfrm>
          <a:prstGeom prst="rect">
            <a:avLst/>
          </a:prstGeom>
        </p:spPr>
      </p:pic>
      <p:sp>
        <p:nvSpPr>
          <p:cNvPr id="8" name="矩形 7"/>
          <p:cNvSpPr/>
          <p:nvPr/>
        </p:nvSpPr>
        <p:spPr>
          <a:xfrm>
            <a:off x="7488865" y="4152015"/>
            <a:ext cx="2025980" cy="3030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380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solidFill>
                  <a:prstClr val="black"/>
                </a:solidFill>
                <a:latin typeface="Calibri" panose="020F0502020204030204"/>
              </a:rPr>
              <a:t>QPPWG </a:t>
            </a:r>
            <a:r>
              <a:rPr lang="en-US" altLang="zh-TW" sz="2000" dirty="0">
                <a:solidFill>
                  <a:prstClr val="black"/>
                </a:solidFill>
                <a:latin typeface="Calibri" panose="020F0502020204030204"/>
              </a:rPr>
              <a:t>[Y.-C. Wu+, 2020]</a:t>
            </a:r>
            <a:endParaRPr lang="zh-TW" altLang="en-US" sz="2000" b="1" dirty="0"/>
          </a:p>
        </p:txBody>
      </p:sp>
      <p:sp>
        <p:nvSpPr>
          <p:cNvPr id="3" name="內容版面配置區 2"/>
          <p:cNvSpPr>
            <a:spLocks noGrp="1"/>
          </p:cNvSpPr>
          <p:nvPr>
            <p:ph idx="1"/>
          </p:nvPr>
        </p:nvSpPr>
        <p:spPr/>
        <p:txBody>
          <a:bodyPr>
            <a:normAutofit/>
          </a:bodyPr>
          <a:lstStyle/>
          <a:p>
            <a:r>
              <a:rPr lang="en-US" altLang="zh-TW" dirty="0" smtClean="0"/>
              <a:t>Apply the QP structure to </a:t>
            </a:r>
            <a:r>
              <a:rPr lang="en-US" altLang="zh-TW" b="1" dirty="0" smtClean="0"/>
              <a:t>PWG</a:t>
            </a:r>
          </a:p>
          <a:p>
            <a:r>
              <a:rPr lang="en-US" altLang="zh-TW" dirty="0" smtClean="0"/>
              <a:t>Inherit from PWG</a:t>
            </a:r>
          </a:p>
          <a:p>
            <a:pPr lvl="1"/>
            <a:r>
              <a:rPr lang="en-US" altLang="zh-TW" dirty="0"/>
              <a:t>M</a:t>
            </a:r>
            <a:r>
              <a:rPr lang="en-US" altLang="zh-TW" dirty="0" smtClean="0"/>
              <a:t>ulti-resolution STFT</a:t>
            </a:r>
            <a:endParaRPr lang="en-US" altLang="zh-TW" dirty="0"/>
          </a:p>
          <a:p>
            <a:pPr lvl="1"/>
            <a:r>
              <a:rPr lang="en-US" altLang="zh-TW" dirty="0" smtClean="0"/>
              <a:t>Discriminator </a:t>
            </a:r>
          </a:p>
          <a:p>
            <a:r>
              <a:rPr lang="en-US" altLang="zh-TW" dirty="0" smtClean="0"/>
              <a:t>Differences w/ </a:t>
            </a:r>
            <a:r>
              <a:rPr lang="en-US" altLang="zh-TW" dirty="0" err="1" smtClean="0"/>
              <a:t>QPNet</a:t>
            </a:r>
            <a:endParaRPr lang="en-US" altLang="zh-TW" dirty="0" smtClean="0"/>
          </a:p>
          <a:p>
            <a:pPr lvl="1"/>
            <a:r>
              <a:rPr lang="en-US" altLang="zh-TW" dirty="0" smtClean="0"/>
              <a:t>Non-AR</a:t>
            </a:r>
          </a:p>
          <a:p>
            <a:pPr lvl="1"/>
            <a:r>
              <a:rPr lang="en-US" altLang="zh-TW" dirty="0" smtClean="0"/>
              <a:t>Gaussian noise input</a:t>
            </a:r>
          </a:p>
          <a:p>
            <a:pPr lvl="1"/>
            <a:r>
              <a:rPr lang="en-US" altLang="zh-TW" dirty="0" smtClean="0"/>
              <a:t>Raw waveform output</a:t>
            </a:r>
          </a:p>
          <a:p>
            <a:pPr lvl="1"/>
            <a:r>
              <a:rPr lang="en-US" altLang="zh-TW" dirty="0" smtClean="0"/>
              <a:t>1/20 model size</a:t>
            </a:r>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28</a:t>
            </a:fld>
            <a:endParaRPr lang="zh-TW" altLang="en-US"/>
          </a:p>
        </p:txBody>
      </p:sp>
      <p:sp>
        <p:nvSpPr>
          <p:cNvPr id="17" name="Rectangle 8"/>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圖片 8"/>
          <p:cNvPicPr>
            <a:picLocks noChangeAspect="1"/>
          </p:cNvPicPr>
          <p:nvPr/>
        </p:nvPicPr>
        <p:blipFill>
          <a:blip r:embed="rId3"/>
          <a:stretch>
            <a:fillRect/>
          </a:stretch>
        </p:blipFill>
        <p:spPr>
          <a:xfrm>
            <a:off x="7540700" y="2257513"/>
            <a:ext cx="2498651" cy="3919451"/>
          </a:xfrm>
          <a:prstGeom prst="rect">
            <a:avLst/>
          </a:prstGeom>
        </p:spPr>
      </p:pic>
      <p:sp>
        <p:nvSpPr>
          <p:cNvPr id="10" name="矩形 9"/>
          <p:cNvSpPr/>
          <p:nvPr/>
        </p:nvSpPr>
        <p:spPr>
          <a:xfrm>
            <a:off x="7950802" y="2350563"/>
            <a:ext cx="2042031" cy="5529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7"/>
          <p:cNvSpPr/>
          <p:nvPr/>
        </p:nvSpPr>
        <p:spPr>
          <a:xfrm>
            <a:off x="7950802" y="3187924"/>
            <a:ext cx="2042031" cy="7495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6"/>
          <p:cNvSpPr/>
          <p:nvPr/>
        </p:nvSpPr>
        <p:spPr>
          <a:xfrm>
            <a:off x="7950803" y="4975029"/>
            <a:ext cx="2042031" cy="7467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矩形 10"/>
          <p:cNvSpPr/>
          <p:nvPr/>
        </p:nvSpPr>
        <p:spPr>
          <a:xfrm>
            <a:off x="7950802" y="4179783"/>
            <a:ext cx="2042031" cy="5827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188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8" grpId="0" animBg="1"/>
      <p:bldP spid="7" grpId="0" animBg="1"/>
      <p:bldP spid="7" grpId="1" animBg="1"/>
      <p:bldP spid="11" grpId="0" animBg="1"/>
      <p:bldP spid="1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2502417" y="1593224"/>
            <a:ext cx="7187165" cy="4945688"/>
          </a:xfrm>
          <a:prstGeom prst="rect">
            <a:avLst/>
          </a:prstGeom>
        </p:spPr>
      </p:pic>
      <p:sp>
        <p:nvSpPr>
          <p:cNvPr id="2" name="標題 1"/>
          <p:cNvSpPr>
            <a:spLocks noGrp="1"/>
          </p:cNvSpPr>
          <p:nvPr>
            <p:ph type="title"/>
          </p:nvPr>
        </p:nvSpPr>
        <p:spPr/>
        <p:txBody>
          <a:bodyPr/>
          <a:lstStyle/>
          <a:p>
            <a:pPr algn="ctr"/>
            <a:r>
              <a:rPr lang="en-US" altLang="zh-TW" b="1" dirty="0" smtClean="0">
                <a:latin typeface="+mn-lt"/>
              </a:rPr>
              <a:t>Research Overview</a:t>
            </a:r>
            <a:endParaRPr lang="zh-TW" altLang="en-US" b="1" dirty="0">
              <a:latin typeface="+mn-lt"/>
            </a:endParaRPr>
          </a:p>
        </p:txBody>
      </p:sp>
      <p:sp>
        <p:nvSpPr>
          <p:cNvPr id="3" name="內容版面配置區 2"/>
          <p:cNvSpPr>
            <a:spLocks noGrp="1"/>
          </p:cNvSpPr>
          <p:nvPr>
            <p:ph idx="1"/>
          </p:nvPr>
        </p:nvSpPr>
        <p:spPr/>
        <p:txBody>
          <a:bodyPr>
            <a:normAutofit/>
          </a:bodyPr>
          <a:lstStyle/>
          <a:p>
            <a:endParaRPr lang="en-US" altLang="zh-TW" dirty="0" smtClean="0"/>
          </a:p>
          <a:p>
            <a:pPr lvl="1"/>
            <a:endParaRPr lang="en-US" altLang="zh-TW" dirty="0" smtClean="0"/>
          </a:p>
          <a:p>
            <a:pPr lvl="1"/>
            <a:endParaRPr lang="en-US" altLang="zh-TW" dirty="0" smtClean="0"/>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2</a:t>
            </a:fld>
            <a:endParaRPr lang="zh-TW" altLang="en-US"/>
          </a:p>
        </p:txBody>
      </p:sp>
      <p:sp>
        <p:nvSpPr>
          <p:cNvPr id="8" name="矩形 7"/>
          <p:cNvSpPr/>
          <p:nvPr/>
        </p:nvSpPr>
        <p:spPr>
          <a:xfrm>
            <a:off x="7108165" y="4278702"/>
            <a:ext cx="2329133" cy="14664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矩形 8"/>
          <p:cNvSpPr/>
          <p:nvPr/>
        </p:nvSpPr>
        <p:spPr>
          <a:xfrm>
            <a:off x="9648568" y="4278702"/>
            <a:ext cx="2111412" cy="523220"/>
          </a:xfrm>
          <a:prstGeom prst="rect">
            <a:avLst/>
          </a:prstGeom>
          <a:noFill/>
        </p:spPr>
        <p:txBody>
          <a:bodyPr wrap="none" lIns="91440" tIns="45720" rIns="91440" bIns="45720">
            <a:spAutoFit/>
          </a:bodyPr>
          <a:lstStyle/>
          <a:p>
            <a:pPr algn="ctr"/>
            <a:r>
              <a:rPr lang="en-US" altLang="zh-TW" sz="2800" b="1" cap="none" spc="0" dirty="0" smtClean="0">
                <a:ln w="0"/>
                <a:solidFill>
                  <a:srgbClr val="FF0000"/>
                </a:solidFill>
              </a:rPr>
              <a:t>Today’s</a:t>
            </a:r>
            <a:r>
              <a:rPr lang="en-US" altLang="zh-TW" sz="2800" b="1" cap="none" spc="0" dirty="0" smtClean="0">
                <a:ln w="0"/>
                <a:solidFill>
                  <a:srgbClr val="C00000"/>
                </a:solidFill>
              </a:rPr>
              <a:t> </a:t>
            </a:r>
            <a:r>
              <a:rPr lang="en-US" altLang="zh-TW" sz="2800" b="1" cap="none" spc="0" dirty="0" smtClean="0">
                <a:ln w="0"/>
                <a:solidFill>
                  <a:srgbClr val="FF0000"/>
                </a:solidFill>
              </a:rPr>
              <a:t>topic</a:t>
            </a:r>
            <a:endParaRPr lang="zh-TW" altLang="en-US" sz="2800" b="1" cap="none" spc="0" dirty="0">
              <a:ln w="0"/>
              <a:solidFill>
                <a:srgbClr val="FF0000"/>
              </a:solidFill>
            </a:endParaRPr>
          </a:p>
        </p:txBody>
      </p:sp>
    </p:spTree>
    <p:extLst>
      <p:ext uri="{BB962C8B-B14F-4D97-AF65-F5344CB8AC3E}">
        <p14:creationId xmlns:p14="http://schemas.microsoft.com/office/powerpoint/2010/main" val="346264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solidFill>
                  <a:prstClr val="black"/>
                </a:solidFill>
                <a:latin typeface="Calibri" panose="020F0502020204030204"/>
              </a:rPr>
              <a:t>Sinusoid Generation Experiments</a:t>
            </a:r>
            <a:endParaRPr lang="zh-TW" altLang="en-US" sz="2000" b="1" dirty="0"/>
          </a:p>
        </p:txBody>
      </p:sp>
      <p:sp>
        <p:nvSpPr>
          <p:cNvPr id="3" name="內容版面配置區 2"/>
          <p:cNvSpPr>
            <a:spLocks noGrp="1"/>
          </p:cNvSpPr>
          <p:nvPr>
            <p:ph idx="1"/>
          </p:nvPr>
        </p:nvSpPr>
        <p:spPr/>
        <p:txBody>
          <a:bodyPr>
            <a:normAutofit/>
          </a:bodyPr>
          <a:lstStyle/>
          <a:p>
            <a:r>
              <a:rPr lang="en-US" altLang="zh-TW" dirty="0"/>
              <a:t>To evaluate the simple periodic </a:t>
            </a:r>
            <a:r>
              <a:rPr lang="en-US" altLang="zh-TW" dirty="0" smtClean="0"/>
              <a:t>signal generation of PDCNN</a:t>
            </a:r>
            <a:endParaRPr lang="en-US" altLang="zh-TW" dirty="0"/>
          </a:p>
          <a:p>
            <a:r>
              <a:rPr lang="en-US" altLang="zh-TW" dirty="0" smtClean="0"/>
              <a:t>Evaluation data</a:t>
            </a:r>
          </a:p>
          <a:p>
            <a:pPr lvl="1"/>
            <a:r>
              <a:rPr lang="en-US" altLang="zh-TW" dirty="0" smtClean="0"/>
              <a:t>Training: single tone sinusoids (80 Hz–400 Hz)</a:t>
            </a:r>
          </a:p>
          <a:p>
            <a:pPr lvl="1"/>
            <a:r>
              <a:rPr lang="en-US" altLang="zh-TW" dirty="0" smtClean="0"/>
              <a:t>Testing</a:t>
            </a:r>
            <a:r>
              <a:rPr lang="en-US" altLang="zh-TW" dirty="0"/>
              <a:t>: </a:t>
            </a:r>
            <a:r>
              <a:rPr lang="en-US" altLang="zh-TW" dirty="0" smtClean="0"/>
              <a:t>sinusoid </a:t>
            </a:r>
            <a:r>
              <a:rPr lang="en-US" altLang="zh-TW" dirty="0"/>
              <a:t>seed for the initial receptive field</a:t>
            </a:r>
          </a:p>
          <a:p>
            <a:pPr lvl="1"/>
            <a:r>
              <a:rPr lang="en-US" altLang="zh-TW" dirty="0" smtClean="0"/>
              <a:t>Auxiliary features: 1 dim </a:t>
            </a:r>
            <a:r>
              <a:rPr lang="en-US" altLang="zh-TW" i="1" dirty="0" smtClean="0"/>
              <a:t>F</a:t>
            </a:r>
            <a:r>
              <a:rPr lang="en-US" altLang="zh-TW" baseline="-25000" dirty="0" smtClean="0"/>
              <a:t>0</a:t>
            </a:r>
            <a:r>
              <a:rPr lang="en-US" altLang="zh-TW" dirty="0" smtClean="0"/>
              <a:t> mixed with small white noise</a:t>
            </a:r>
          </a:p>
          <a:p>
            <a:r>
              <a:rPr lang="en-US" altLang="zh-TW" dirty="0" smtClean="0"/>
              <a:t>Model</a:t>
            </a:r>
          </a:p>
          <a:p>
            <a:pPr lvl="1"/>
            <a:r>
              <a:rPr lang="en-US" altLang="zh-TW" dirty="0" err="1" smtClean="0"/>
              <a:t>WNf</a:t>
            </a:r>
            <a:r>
              <a:rPr lang="en-US" altLang="zh-TW" dirty="0" smtClean="0"/>
              <a:t>: original </a:t>
            </a:r>
            <a:r>
              <a:rPr lang="en-US" altLang="zh-TW" dirty="0" err="1" smtClean="0"/>
              <a:t>WaveNet</a:t>
            </a:r>
            <a:r>
              <a:rPr lang="en-US" altLang="zh-TW" dirty="0" smtClean="0"/>
              <a:t> (full model size)</a:t>
            </a:r>
          </a:p>
          <a:p>
            <a:pPr lvl="1"/>
            <a:r>
              <a:rPr lang="en-US" altLang="zh-TW" dirty="0" err="1" smtClean="0"/>
              <a:t>WNc</a:t>
            </a:r>
            <a:r>
              <a:rPr lang="en-US" altLang="zh-TW" dirty="0" smtClean="0"/>
              <a:t>: small </a:t>
            </a:r>
            <a:r>
              <a:rPr lang="en-US" altLang="zh-TW" dirty="0" err="1" smtClean="0"/>
              <a:t>WaveNet</a:t>
            </a:r>
            <a:r>
              <a:rPr lang="en-US" altLang="zh-TW" dirty="0" smtClean="0"/>
              <a:t> (compact model size)</a:t>
            </a:r>
          </a:p>
          <a:p>
            <a:pPr lvl="1"/>
            <a:r>
              <a:rPr lang="en-US" altLang="zh-TW" dirty="0" err="1" smtClean="0"/>
              <a:t>pQPNet</a:t>
            </a:r>
            <a:r>
              <a:rPr lang="en-US" altLang="zh-TW" dirty="0" smtClean="0"/>
              <a:t>: replacing all DCNNs in small </a:t>
            </a:r>
            <a:r>
              <a:rPr lang="en-US" altLang="zh-TW" dirty="0" err="1" smtClean="0"/>
              <a:t>WaveNet</a:t>
            </a:r>
            <a:r>
              <a:rPr lang="en-US" altLang="zh-TW" dirty="0" smtClean="0"/>
              <a:t> with PDCNNs (</a:t>
            </a:r>
            <a:r>
              <a:rPr lang="en-US" altLang="zh-TW" dirty="0" err="1" smtClean="0"/>
              <a:t>WaveNet</a:t>
            </a:r>
            <a:r>
              <a:rPr lang="en-US" altLang="zh-TW" dirty="0" smtClean="0"/>
              <a:t> with only PDCNNs)</a:t>
            </a:r>
            <a:endParaRPr lang="en-US" altLang="zh-TW" dirty="0"/>
          </a:p>
          <a:p>
            <a:pPr lvl="1"/>
            <a:endParaRPr lang="en-US" altLang="zh-TW" dirty="0" smtClean="0"/>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29</a:t>
            </a:fld>
            <a:endParaRPr lang="zh-TW" altLang="en-US"/>
          </a:p>
        </p:txBody>
      </p:sp>
      <p:sp>
        <p:nvSpPr>
          <p:cNvPr id="17" name="Rectangle 8"/>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7364191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solidFill>
                  <a:prstClr val="black"/>
                </a:solidFill>
                <a:latin typeface="Calibri" panose="020F0502020204030204"/>
              </a:rPr>
              <a:t>Inside Sinusoid Generation</a:t>
            </a:r>
            <a:endParaRPr lang="zh-TW" altLang="en-US" sz="2000" b="1" dirty="0"/>
          </a:p>
        </p:txBody>
      </p:sp>
      <p:sp>
        <p:nvSpPr>
          <p:cNvPr id="3" name="內容版面配置區 2"/>
          <p:cNvSpPr>
            <a:spLocks noGrp="1"/>
          </p:cNvSpPr>
          <p:nvPr>
            <p:ph idx="1"/>
          </p:nvPr>
        </p:nvSpPr>
        <p:spPr/>
        <p:txBody>
          <a:bodyPr>
            <a:normAutofit/>
          </a:bodyPr>
          <a:lstStyle/>
          <a:p>
            <a:r>
              <a:rPr lang="en-US" altLang="zh-TW" dirty="0" smtClean="0"/>
              <a:t>300 Hz sinusoids</a:t>
            </a:r>
            <a:endParaRPr lang="en-US" altLang="zh-TW" dirty="0"/>
          </a:p>
          <a:p>
            <a:pPr marL="0" indent="0">
              <a:buNone/>
            </a:pPr>
            <a:endParaRPr lang="en-US" altLang="zh-TW" dirty="0" smtClean="0"/>
          </a:p>
          <a:p>
            <a:pPr marL="0" indent="0">
              <a:buNone/>
            </a:pPr>
            <a:endParaRPr lang="en-US" altLang="zh-TW" dirty="0" smtClean="0"/>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30</a:t>
            </a:fld>
            <a:endParaRPr lang="zh-TW" altLang="en-US"/>
          </a:p>
        </p:txBody>
      </p:sp>
      <p:sp>
        <p:nvSpPr>
          <p:cNvPr id="17" name="Rectangle 8"/>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7989" y="2783983"/>
            <a:ext cx="1970978" cy="1693496"/>
          </a:xfrm>
          <a:prstGeom prst="rect">
            <a:avLst/>
          </a:prstGeom>
          <a:ln>
            <a:noFill/>
          </a:ln>
        </p:spPr>
      </p:pic>
      <p:pic>
        <p:nvPicPr>
          <p:cNvPr id="10" name="圖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7989" y="4542017"/>
            <a:ext cx="1993010" cy="1698170"/>
          </a:xfrm>
          <a:prstGeom prst="rect">
            <a:avLst/>
          </a:prstGeom>
          <a:ln>
            <a:noFill/>
          </a:ln>
        </p:spPr>
      </p:pic>
      <p:pic>
        <p:nvPicPr>
          <p:cNvPr id="11" name="圖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0650" y="4542017"/>
            <a:ext cx="1993011" cy="1698170"/>
          </a:xfrm>
          <a:prstGeom prst="rect">
            <a:avLst/>
          </a:prstGeom>
          <a:ln>
            <a:noFill/>
          </a:ln>
        </p:spPr>
      </p:pic>
      <p:pic>
        <p:nvPicPr>
          <p:cNvPr id="12" name="圖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0650" y="2785138"/>
            <a:ext cx="1993011" cy="1712428"/>
          </a:xfrm>
          <a:prstGeom prst="rect">
            <a:avLst/>
          </a:prstGeom>
          <a:ln>
            <a:noFill/>
          </a:ln>
        </p:spPr>
      </p:pic>
      <p:pic>
        <p:nvPicPr>
          <p:cNvPr id="13" name="圖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83312" y="4542017"/>
            <a:ext cx="1970979" cy="1679397"/>
          </a:xfrm>
          <a:prstGeom prst="rect">
            <a:avLst/>
          </a:prstGeom>
          <a:ln>
            <a:noFill/>
          </a:ln>
        </p:spPr>
      </p:pic>
      <p:pic>
        <p:nvPicPr>
          <p:cNvPr id="14" name="圖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05344" y="2780650"/>
            <a:ext cx="1985951" cy="1706362"/>
          </a:xfrm>
          <a:prstGeom prst="rect">
            <a:avLst/>
          </a:prstGeom>
          <a:ln>
            <a:noFill/>
          </a:ln>
        </p:spPr>
      </p:pic>
      <p:graphicFrame>
        <p:nvGraphicFramePr>
          <p:cNvPr id="5" name="表格 4"/>
          <p:cNvGraphicFramePr>
            <a:graphicFrameLocks noGrp="1"/>
          </p:cNvGraphicFramePr>
          <p:nvPr>
            <p:extLst/>
          </p:nvPr>
        </p:nvGraphicFramePr>
        <p:xfrm>
          <a:off x="2063295" y="2289485"/>
          <a:ext cx="8128000" cy="3977172"/>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364776039"/>
                    </a:ext>
                  </a:extLst>
                </a:gridCol>
                <a:gridCol w="2032000">
                  <a:extLst>
                    <a:ext uri="{9D8B030D-6E8A-4147-A177-3AD203B41FA5}">
                      <a16:colId xmlns:a16="http://schemas.microsoft.com/office/drawing/2014/main" val="1937022099"/>
                    </a:ext>
                  </a:extLst>
                </a:gridCol>
                <a:gridCol w="2032000">
                  <a:extLst>
                    <a:ext uri="{9D8B030D-6E8A-4147-A177-3AD203B41FA5}">
                      <a16:colId xmlns:a16="http://schemas.microsoft.com/office/drawing/2014/main" val="3523449101"/>
                    </a:ext>
                  </a:extLst>
                </a:gridCol>
                <a:gridCol w="2032000">
                  <a:extLst>
                    <a:ext uri="{9D8B030D-6E8A-4147-A177-3AD203B41FA5}">
                      <a16:colId xmlns:a16="http://schemas.microsoft.com/office/drawing/2014/main" val="1076830069"/>
                    </a:ext>
                  </a:extLst>
                </a:gridCol>
              </a:tblGrid>
              <a:tr h="469202">
                <a:tc>
                  <a:txBody>
                    <a:bodyPr/>
                    <a:lstStyle/>
                    <a:p>
                      <a:endParaRPr lang="en-US" dirty="0"/>
                    </a:p>
                  </a:txBody>
                  <a:tcPr/>
                </a:tc>
                <a:tc>
                  <a:txBody>
                    <a:bodyPr/>
                    <a:lstStyle/>
                    <a:p>
                      <a:pPr algn="ctr"/>
                      <a:r>
                        <a:rPr lang="en-US" sz="2400" dirty="0" err="1" smtClean="0"/>
                        <a:t>pQPNet</a:t>
                      </a:r>
                      <a:endParaRPr lang="en-US" sz="2400" dirty="0"/>
                    </a:p>
                  </a:txBody>
                  <a:tcPr/>
                </a:tc>
                <a:tc>
                  <a:txBody>
                    <a:bodyPr/>
                    <a:lstStyle/>
                    <a:p>
                      <a:pPr algn="ctr"/>
                      <a:r>
                        <a:rPr lang="en-US" sz="2400" dirty="0" err="1" smtClean="0"/>
                        <a:t>WNc</a:t>
                      </a:r>
                      <a:endParaRPr lang="en-US" sz="2400" dirty="0"/>
                    </a:p>
                  </a:txBody>
                  <a:tcPr/>
                </a:tc>
                <a:tc>
                  <a:txBody>
                    <a:bodyPr/>
                    <a:lstStyle/>
                    <a:p>
                      <a:pPr algn="ctr"/>
                      <a:r>
                        <a:rPr lang="en-US" sz="2400" dirty="0" err="1" smtClean="0"/>
                        <a:t>WNf</a:t>
                      </a:r>
                      <a:endParaRPr lang="en-US" sz="2400" dirty="0"/>
                    </a:p>
                  </a:txBody>
                  <a:tcPr/>
                </a:tc>
                <a:extLst>
                  <a:ext uri="{0D108BD9-81ED-4DB2-BD59-A6C34878D82A}">
                    <a16:rowId xmlns:a16="http://schemas.microsoft.com/office/drawing/2014/main" val="3799919143"/>
                  </a:ext>
                </a:extLst>
              </a:tr>
              <a:tr h="1753985">
                <a:tc>
                  <a:txBody>
                    <a:bodyPr/>
                    <a:lstStyle/>
                    <a:p>
                      <a:r>
                        <a:rPr lang="en-US" sz="2400" dirty="0" smtClean="0"/>
                        <a:t>Waveform</a:t>
                      </a:r>
                      <a:endParaRPr lang="en-US" sz="2400"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826064223"/>
                  </a:ext>
                </a:extLst>
              </a:tr>
              <a:tr h="1753985">
                <a:tc>
                  <a:txBody>
                    <a:bodyPr/>
                    <a:lstStyle/>
                    <a:p>
                      <a:r>
                        <a:rPr lang="en-US" sz="2400" dirty="0" smtClean="0"/>
                        <a:t>Power</a:t>
                      </a:r>
                      <a:r>
                        <a:rPr lang="en-US" sz="2400" baseline="0" dirty="0" smtClean="0"/>
                        <a:t> spectral density (PSD)</a:t>
                      </a:r>
                      <a:endParaRPr lang="en-US" sz="2400"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173435891"/>
                  </a:ext>
                </a:extLst>
              </a:tr>
            </a:tbl>
          </a:graphicData>
        </a:graphic>
      </p:graphicFrame>
    </p:spTree>
    <p:extLst>
      <p:ext uri="{BB962C8B-B14F-4D97-AF65-F5344CB8AC3E}">
        <p14:creationId xmlns:p14="http://schemas.microsoft.com/office/powerpoint/2010/main" val="9695867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solidFill>
                  <a:prstClr val="black"/>
                </a:solidFill>
                <a:latin typeface="Calibri" panose="020F0502020204030204"/>
              </a:rPr>
              <a:t>(Lower) Outside Sinusoid Generation</a:t>
            </a:r>
            <a:endParaRPr lang="zh-TW" altLang="en-US" sz="2000" b="1" dirty="0"/>
          </a:p>
        </p:txBody>
      </p:sp>
      <p:sp>
        <p:nvSpPr>
          <p:cNvPr id="3" name="內容版面配置區 2"/>
          <p:cNvSpPr>
            <a:spLocks noGrp="1"/>
          </p:cNvSpPr>
          <p:nvPr>
            <p:ph idx="1"/>
          </p:nvPr>
        </p:nvSpPr>
        <p:spPr/>
        <p:txBody>
          <a:bodyPr>
            <a:normAutofit/>
          </a:bodyPr>
          <a:lstStyle/>
          <a:p>
            <a:r>
              <a:rPr lang="en-US" altLang="zh-TW" dirty="0" smtClean="0"/>
              <a:t>20 Hz sinusoids</a:t>
            </a:r>
            <a:endParaRPr lang="en-US" altLang="zh-TW" dirty="0"/>
          </a:p>
          <a:p>
            <a:pPr marL="0" indent="0">
              <a:buNone/>
            </a:pPr>
            <a:endParaRPr lang="en-US" altLang="zh-TW" dirty="0" smtClean="0"/>
          </a:p>
          <a:p>
            <a:pPr marL="0" indent="0">
              <a:buNone/>
            </a:pPr>
            <a:endParaRPr lang="en-US" altLang="zh-TW" dirty="0" smtClean="0"/>
          </a:p>
          <a:p>
            <a:pPr>
              <a:buFontTx/>
              <a:buChar char="-"/>
            </a:pPr>
            <a:endParaRPr lang="en-US" altLang="zh-TW" dirty="0" smtClean="0"/>
          </a:p>
        </p:txBody>
      </p:sp>
      <p:sp>
        <p:nvSpPr>
          <p:cNvPr id="6" name="投影片編號版面配置區 5"/>
          <p:cNvSpPr>
            <a:spLocks noGrp="1"/>
          </p:cNvSpPr>
          <p:nvPr>
            <p:ph type="sldNum" sz="quarter" idx="12"/>
          </p:nvPr>
        </p:nvSpPr>
        <p:spPr>
          <a:ln>
            <a:noFill/>
          </a:ln>
        </p:spPr>
        <p:txBody>
          <a:bodyPr/>
          <a:lstStyle/>
          <a:p>
            <a:fld id="{CECD2910-5291-4215-A14B-1E9C42171ABB}" type="slidenum">
              <a:rPr lang="zh-TW" altLang="en-US" smtClean="0"/>
              <a:t>31</a:t>
            </a:fld>
            <a:endParaRPr lang="zh-TW" altLang="en-US"/>
          </a:p>
        </p:txBody>
      </p:sp>
      <p:sp>
        <p:nvSpPr>
          <p:cNvPr id="17" name="Rectangle 8"/>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7989" y="2785296"/>
            <a:ext cx="1992827" cy="1712270"/>
          </a:xfrm>
          <a:prstGeom prst="rect">
            <a:avLst/>
          </a:prstGeom>
          <a:ln>
            <a:noFill/>
          </a:ln>
        </p:spPr>
      </p:pic>
      <p:pic>
        <p:nvPicPr>
          <p:cNvPr id="7" name="圖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0650" y="2780650"/>
            <a:ext cx="1987230" cy="1707461"/>
          </a:xfrm>
          <a:prstGeom prst="rect">
            <a:avLst/>
          </a:prstGeom>
          <a:ln>
            <a:noFill/>
          </a:ln>
        </p:spPr>
      </p:pic>
      <p:pic>
        <p:nvPicPr>
          <p:cNvPr id="8" name="圖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7714" y="2788988"/>
            <a:ext cx="1987609" cy="1707786"/>
          </a:xfrm>
          <a:prstGeom prst="rect">
            <a:avLst/>
          </a:prstGeom>
          <a:ln>
            <a:noFill/>
          </a:ln>
        </p:spPr>
      </p:pic>
      <p:pic>
        <p:nvPicPr>
          <p:cNvPr id="15" name="圖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7989" y="4542174"/>
            <a:ext cx="1992827" cy="1698013"/>
          </a:xfrm>
          <a:prstGeom prst="rect">
            <a:avLst/>
          </a:prstGeom>
          <a:ln>
            <a:noFill/>
          </a:ln>
        </p:spPr>
      </p:pic>
      <p:pic>
        <p:nvPicPr>
          <p:cNvPr id="16" name="圖片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50651" y="4539762"/>
            <a:ext cx="1995658" cy="1700425"/>
          </a:xfrm>
          <a:prstGeom prst="rect">
            <a:avLst/>
          </a:prstGeom>
          <a:ln>
            <a:noFill/>
          </a:ln>
        </p:spPr>
      </p:pic>
      <p:pic>
        <p:nvPicPr>
          <p:cNvPr id="19" name="圖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86143" y="4539762"/>
            <a:ext cx="1992275" cy="1697543"/>
          </a:xfrm>
          <a:prstGeom prst="rect">
            <a:avLst/>
          </a:prstGeom>
          <a:ln>
            <a:noFill/>
          </a:ln>
        </p:spPr>
      </p:pic>
      <p:graphicFrame>
        <p:nvGraphicFramePr>
          <p:cNvPr id="5" name="表格 4"/>
          <p:cNvGraphicFramePr>
            <a:graphicFrameLocks noGrp="1"/>
          </p:cNvGraphicFramePr>
          <p:nvPr>
            <p:extLst/>
          </p:nvPr>
        </p:nvGraphicFramePr>
        <p:xfrm>
          <a:off x="2063295" y="2289485"/>
          <a:ext cx="8128000" cy="3977172"/>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364776039"/>
                    </a:ext>
                  </a:extLst>
                </a:gridCol>
                <a:gridCol w="2032000">
                  <a:extLst>
                    <a:ext uri="{9D8B030D-6E8A-4147-A177-3AD203B41FA5}">
                      <a16:colId xmlns:a16="http://schemas.microsoft.com/office/drawing/2014/main" val="1937022099"/>
                    </a:ext>
                  </a:extLst>
                </a:gridCol>
                <a:gridCol w="2032000">
                  <a:extLst>
                    <a:ext uri="{9D8B030D-6E8A-4147-A177-3AD203B41FA5}">
                      <a16:colId xmlns:a16="http://schemas.microsoft.com/office/drawing/2014/main" val="3523449101"/>
                    </a:ext>
                  </a:extLst>
                </a:gridCol>
                <a:gridCol w="2032000">
                  <a:extLst>
                    <a:ext uri="{9D8B030D-6E8A-4147-A177-3AD203B41FA5}">
                      <a16:colId xmlns:a16="http://schemas.microsoft.com/office/drawing/2014/main" val="1076830069"/>
                    </a:ext>
                  </a:extLst>
                </a:gridCol>
              </a:tblGrid>
              <a:tr h="469202">
                <a:tc>
                  <a:txBody>
                    <a:bodyPr/>
                    <a:lstStyle/>
                    <a:p>
                      <a:endParaRPr lang="en-US" dirty="0"/>
                    </a:p>
                  </a:txBody>
                  <a:tcPr/>
                </a:tc>
                <a:tc>
                  <a:txBody>
                    <a:bodyPr/>
                    <a:lstStyle/>
                    <a:p>
                      <a:pPr algn="ctr"/>
                      <a:r>
                        <a:rPr lang="en-US" sz="2400" dirty="0" err="1" smtClean="0"/>
                        <a:t>pQPNet</a:t>
                      </a:r>
                      <a:endParaRPr lang="en-US" sz="2400" dirty="0"/>
                    </a:p>
                  </a:txBody>
                  <a:tcPr/>
                </a:tc>
                <a:tc>
                  <a:txBody>
                    <a:bodyPr/>
                    <a:lstStyle/>
                    <a:p>
                      <a:pPr algn="ctr"/>
                      <a:r>
                        <a:rPr lang="en-US" sz="2400" dirty="0" err="1" smtClean="0"/>
                        <a:t>WNc</a:t>
                      </a:r>
                      <a:endParaRPr lang="en-US" sz="2400" dirty="0"/>
                    </a:p>
                  </a:txBody>
                  <a:tcPr/>
                </a:tc>
                <a:tc>
                  <a:txBody>
                    <a:bodyPr/>
                    <a:lstStyle/>
                    <a:p>
                      <a:pPr algn="ctr"/>
                      <a:r>
                        <a:rPr lang="en-US" sz="2400" dirty="0" err="1" smtClean="0"/>
                        <a:t>WNf</a:t>
                      </a:r>
                      <a:endParaRPr lang="en-US" sz="2400" dirty="0"/>
                    </a:p>
                  </a:txBody>
                  <a:tcPr/>
                </a:tc>
                <a:extLst>
                  <a:ext uri="{0D108BD9-81ED-4DB2-BD59-A6C34878D82A}">
                    <a16:rowId xmlns:a16="http://schemas.microsoft.com/office/drawing/2014/main" val="3799919143"/>
                  </a:ext>
                </a:extLst>
              </a:tr>
              <a:tr h="1753985">
                <a:tc>
                  <a:txBody>
                    <a:bodyPr/>
                    <a:lstStyle/>
                    <a:p>
                      <a:r>
                        <a:rPr lang="en-US" sz="2400" dirty="0" smtClean="0"/>
                        <a:t>Waveform</a:t>
                      </a:r>
                      <a:endParaRPr lang="en-US" sz="2400" dirty="0"/>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826064223"/>
                  </a:ext>
                </a:extLst>
              </a:tr>
              <a:tr h="1753985">
                <a:tc>
                  <a:txBody>
                    <a:bodyPr/>
                    <a:lstStyle/>
                    <a:p>
                      <a:r>
                        <a:rPr lang="en-US" sz="2400" dirty="0" smtClean="0"/>
                        <a:t>Power</a:t>
                      </a:r>
                      <a:r>
                        <a:rPr lang="en-US" sz="2400" baseline="0" dirty="0" smtClean="0"/>
                        <a:t> spectral density (PSD)</a:t>
                      </a:r>
                      <a:endParaRPr lang="en-US" sz="2400"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173435891"/>
                  </a:ext>
                </a:extLst>
              </a:tr>
            </a:tbl>
          </a:graphicData>
        </a:graphic>
      </p:graphicFrame>
      <p:sp>
        <p:nvSpPr>
          <p:cNvPr id="20" name="矩形 19"/>
          <p:cNvSpPr/>
          <p:nvPr/>
        </p:nvSpPr>
        <p:spPr>
          <a:xfrm>
            <a:off x="4097235" y="2289485"/>
            <a:ext cx="2027444" cy="39771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矩形 20"/>
          <p:cNvSpPr/>
          <p:nvPr/>
        </p:nvSpPr>
        <p:spPr>
          <a:xfrm>
            <a:off x="3679561" y="1466686"/>
            <a:ext cx="2862791" cy="830997"/>
          </a:xfrm>
          <a:prstGeom prst="rect">
            <a:avLst/>
          </a:prstGeom>
          <a:noFill/>
        </p:spPr>
        <p:txBody>
          <a:bodyPr wrap="square" lIns="91440" tIns="45720" rIns="91440" bIns="45720">
            <a:spAutoFit/>
          </a:bodyPr>
          <a:lstStyle/>
          <a:p>
            <a:pPr algn="ctr"/>
            <a:r>
              <a:rPr lang="en-US" altLang="zh-TW" sz="2400" b="1" dirty="0" smtClean="0">
                <a:ln w="0"/>
                <a:solidFill>
                  <a:srgbClr val="FF0000"/>
                </a:solidFill>
              </a:rPr>
              <a:t>Accurate pitch</a:t>
            </a:r>
          </a:p>
          <a:p>
            <a:pPr algn="ctr"/>
            <a:r>
              <a:rPr lang="en-US" altLang="zh-TW" sz="2400" b="1" cap="none" spc="0" dirty="0" smtClean="0">
                <a:ln w="0"/>
                <a:solidFill>
                  <a:srgbClr val="FF0000"/>
                </a:solidFill>
              </a:rPr>
              <a:t>High SNR</a:t>
            </a:r>
            <a:endParaRPr lang="zh-TW" altLang="en-US" sz="2400" b="1" cap="none" spc="0" dirty="0">
              <a:ln w="0"/>
              <a:solidFill>
                <a:srgbClr val="FF0000"/>
              </a:solidFill>
            </a:endParaRPr>
          </a:p>
        </p:txBody>
      </p:sp>
      <p:sp>
        <p:nvSpPr>
          <p:cNvPr id="18" name="矩形 17"/>
          <p:cNvSpPr/>
          <p:nvPr/>
        </p:nvSpPr>
        <p:spPr>
          <a:xfrm>
            <a:off x="6141689" y="2289485"/>
            <a:ext cx="2027444" cy="39771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矩形 21"/>
          <p:cNvSpPr/>
          <p:nvPr/>
        </p:nvSpPr>
        <p:spPr>
          <a:xfrm>
            <a:off x="5724015" y="1466686"/>
            <a:ext cx="2862791" cy="461665"/>
          </a:xfrm>
          <a:prstGeom prst="rect">
            <a:avLst/>
          </a:prstGeom>
          <a:noFill/>
        </p:spPr>
        <p:txBody>
          <a:bodyPr wrap="square" lIns="91440" tIns="45720" rIns="91440" bIns="45720">
            <a:spAutoFit/>
          </a:bodyPr>
          <a:lstStyle/>
          <a:p>
            <a:pPr algn="ctr"/>
            <a:r>
              <a:rPr lang="en-US" altLang="zh-TW" sz="2400" b="1" dirty="0" smtClean="0">
                <a:ln w="0"/>
                <a:solidFill>
                  <a:srgbClr val="FF0000"/>
                </a:solidFill>
              </a:rPr>
              <a:t>Noise</a:t>
            </a:r>
            <a:endParaRPr lang="zh-TW" altLang="en-US" sz="2400" b="1" cap="none" spc="0" dirty="0">
              <a:ln w="0"/>
              <a:solidFill>
                <a:srgbClr val="FF0000"/>
              </a:solidFill>
            </a:endParaRPr>
          </a:p>
        </p:txBody>
      </p:sp>
      <p:sp>
        <p:nvSpPr>
          <p:cNvPr id="23" name="矩形 22"/>
          <p:cNvSpPr/>
          <p:nvPr/>
        </p:nvSpPr>
        <p:spPr>
          <a:xfrm>
            <a:off x="8166492" y="2289485"/>
            <a:ext cx="2027444" cy="39771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矩形 23"/>
          <p:cNvSpPr/>
          <p:nvPr/>
        </p:nvSpPr>
        <p:spPr>
          <a:xfrm>
            <a:off x="7748818" y="1466686"/>
            <a:ext cx="2862791" cy="461665"/>
          </a:xfrm>
          <a:prstGeom prst="rect">
            <a:avLst/>
          </a:prstGeom>
          <a:noFill/>
        </p:spPr>
        <p:txBody>
          <a:bodyPr wrap="square" lIns="91440" tIns="45720" rIns="91440" bIns="45720">
            <a:spAutoFit/>
          </a:bodyPr>
          <a:lstStyle/>
          <a:p>
            <a:pPr algn="ctr"/>
            <a:r>
              <a:rPr lang="en-US" altLang="zh-TW" sz="2400" b="1" dirty="0" smtClean="0">
                <a:ln w="0"/>
                <a:solidFill>
                  <a:srgbClr val="FF0000"/>
                </a:solidFill>
              </a:rPr>
              <a:t>Incorrect pitch</a:t>
            </a:r>
            <a:endParaRPr lang="zh-TW" altLang="en-US" sz="2400" b="1" cap="none" spc="0" dirty="0">
              <a:ln w="0"/>
              <a:solidFill>
                <a:srgbClr val="FF0000"/>
              </a:solidFill>
            </a:endParaRPr>
          </a:p>
        </p:txBody>
      </p:sp>
    </p:spTree>
    <p:extLst>
      <p:ext uri="{BB962C8B-B14F-4D97-AF65-F5344CB8AC3E}">
        <p14:creationId xmlns:p14="http://schemas.microsoft.com/office/powerpoint/2010/main" val="147455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23"/>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18" grpId="0" animBg="1"/>
      <p:bldP spid="18" grpId="1" animBg="1"/>
      <p:bldP spid="22" grpId="0"/>
      <p:bldP spid="22" grpId="1"/>
      <p:bldP spid="23" grpId="0" animBg="1"/>
      <p:bldP spid="23" grpId="1" animBg="1"/>
      <p:bldP spid="24" grpId="0"/>
      <p:bldP spid="24"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solidFill>
                  <a:prstClr val="black"/>
                </a:solidFill>
                <a:latin typeface="Calibri" panose="020F0502020204030204"/>
              </a:rPr>
              <a:t>(Higher) Outside Sinusoid Generation</a:t>
            </a:r>
            <a:endParaRPr lang="zh-TW" altLang="en-US" sz="2000" b="1" dirty="0"/>
          </a:p>
        </p:txBody>
      </p:sp>
      <p:sp>
        <p:nvSpPr>
          <p:cNvPr id="3" name="內容版面配置區 2"/>
          <p:cNvSpPr>
            <a:spLocks noGrp="1"/>
          </p:cNvSpPr>
          <p:nvPr>
            <p:ph idx="1"/>
          </p:nvPr>
        </p:nvSpPr>
        <p:spPr/>
        <p:txBody>
          <a:bodyPr>
            <a:normAutofit/>
          </a:bodyPr>
          <a:lstStyle/>
          <a:p>
            <a:r>
              <a:rPr lang="en-US" altLang="zh-TW" dirty="0"/>
              <a:t>7</a:t>
            </a:r>
            <a:r>
              <a:rPr lang="en-US" altLang="zh-TW" dirty="0" smtClean="0"/>
              <a:t>00 Hz sinusoids</a:t>
            </a:r>
            <a:endParaRPr lang="en-US" altLang="zh-TW" dirty="0"/>
          </a:p>
          <a:p>
            <a:pPr marL="0" indent="0">
              <a:buNone/>
            </a:pPr>
            <a:endParaRPr lang="en-US" altLang="zh-TW" dirty="0" smtClean="0"/>
          </a:p>
          <a:p>
            <a:pPr marL="0" indent="0">
              <a:buNone/>
            </a:pPr>
            <a:endParaRPr lang="en-US" altLang="zh-TW" dirty="0" smtClean="0"/>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32</a:t>
            </a:fld>
            <a:endParaRPr lang="zh-TW" altLang="en-US"/>
          </a:p>
        </p:txBody>
      </p:sp>
      <p:sp>
        <p:nvSpPr>
          <p:cNvPr id="17" name="Rectangle 8"/>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1982" y="2780650"/>
            <a:ext cx="1965023" cy="1688380"/>
          </a:xfrm>
          <a:prstGeom prst="rect">
            <a:avLst/>
          </a:prstGeom>
        </p:spPr>
      </p:pic>
      <p:pic>
        <p:nvPicPr>
          <p:cNvPr id="7" name="圖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9634" y="2766209"/>
            <a:ext cx="2015042" cy="1731357"/>
          </a:xfrm>
          <a:prstGeom prst="rect">
            <a:avLst/>
          </a:prstGeom>
          <a:ln>
            <a:solidFill>
              <a:schemeClr val="tx2"/>
            </a:solidFill>
          </a:ln>
        </p:spPr>
      </p:pic>
      <p:pic>
        <p:nvPicPr>
          <p:cNvPr id="8" name="圖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3312" y="2793911"/>
            <a:ext cx="1970979" cy="1693497"/>
          </a:xfrm>
          <a:prstGeom prst="rect">
            <a:avLst/>
          </a:prstGeom>
          <a:ln>
            <a:solidFill>
              <a:schemeClr val="tx2"/>
            </a:solidFill>
          </a:ln>
        </p:spPr>
      </p:pic>
      <p:pic>
        <p:nvPicPr>
          <p:cNvPr id="15" name="圖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7987" y="4542017"/>
            <a:ext cx="1993011" cy="1698170"/>
          </a:xfrm>
          <a:prstGeom prst="rect">
            <a:avLst/>
          </a:prstGeom>
          <a:ln>
            <a:solidFill>
              <a:schemeClr val="tx2"/>
            </a:solidFill>
          </a:ln>
        </p:spPr>
      </p:pic>
      <p:pic>
        <p:nvPicPr>
          <p:cNvPr id="16" name="圖片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27295" y="4542298"/>
            <a:ext cx="1992681" cy="1697889"/>
          </a:xfrm>
          <a:prstGeom prst="rect">
            <a:avLst/>
          </a:prstGeom>
          <a:ln>
            <a:solidFill>
              <a:schemeClr val="tx2"/>
            </a:solidFill>
          </a:ln>
        </p:spPr>
      </p:pic>
      <p:pic>
        <p:nvPicPr>
          <p:cNvPr id="18" name="圖片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83516" y="4542017"/>
            <a:ext cx="2024076" cy="1724639"/>
          </a:xfrm>
          <a:prstGeom prst="rect">
            <a:avLst/>
          </a:prstGeom>
          <a:ln>
            <a:solidFill>
              <a:schemeClr val="tx2"/>
            </a:solidFill>
          </a:ln>
        </p:spPr>
      </p:pic>
      <p:graphicFrame>
        <p:nvGraphicFramePr>
          <p:cNvPr id="5" name="表格 4"/>
          <p:cNvGraphicFramePr>
            <a:graphicFrameLocks noGrp="1"/>
          </p:cNvGraphicFramePr>
          <p:nvPr>
            <p:extLst/>
          </p:nvPr>
        </p:nvGraphicFramePr>
        <p:xfrm>
          <a:off x="2063295" y="2289485"/>
          <a:ext cx="8128000" cy="3977172"/>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364776039"/>
                    </a:ext>
                  </a:extLst>
                </a:gridCol>
                <a:gridCol w="2032000">
                  <a:extLst>
                    <a:ext uri="{9D8B030D-6E8A-4147-A177-3AD203B41FA5}">
                      <a16:colId xmlns:a16="http://schemas.microsoft.com/office/drawing/2014/main" val="1937022099"/>
                    </a:ext>
                  </a:extLst>
                </a:gridCol>
                <a:gridCol w="2032000">
                  <a:extLst>
                    <a:ext uri="{9D8B030D-6E8A-4147-A177-3AD203B41FA5}">
                      <a16:colId xmlns:a16="http://schemas.microsoft.com/office/drawing/2014/main" val="3523449101"/>
                    </a:ext>
                  </a:extLst>
                </a:gridCol>
                <a:gridCol w="2032000">
                  <a:extLst>
                    <a:ext uri="{9D8B030D-6E8A-4147-A177-3AD203B41FA5}">
                      <a16:colId xmlns:a16="http://schemas.microsoft.com/office/drawing/2014/main" val="1076830069"/>
                    </a:ext>
                  </a:extLst>
                </a:gridCol>
              </a:tblGrid>
              <a:tr h="469202">
                <a:tc>
                  <a:txBody>
                    <a:bodyPr/>
                    <a:lstStyle/>
                    <a:p>
                      <a:endParaRPr lang="en-US" dirty="0"/>
                    </a:p>
                  </a:txBody>
                  <a:tcPr/>
                </a:tc>
                <a:tc>
                  <a:txBody>
                    <a:bodyPr/>
                    <a:lstStyle/>
                    <a:p>
                      <a:pPr algn="ctr"/>
                      <a:r>
                        <a:rPr lang="en-US" sz="2400" dirty="0" err="1" smtClean="0"/>
                        <a:t>pQPNet</a:t>
                      </a:r>
                      <a:endParaRPr lang="en-US" sz="2400" dirty="0"/>
                    </a:p>
                  </a:txBody>
                  <a:tcPr/>
                </a:tc>
                <a:tc>
                  <a:txBody>
                    <a:bodyPr/>
                    <a:lstStyle/>
                    <a:p>
                      <a:pPr algn="ctr"/>
                      <a:r>
                        <a:rPr lang="en-US" sz="2400" dirty="0" err="1" smtClean="0"/>
                        <a:t>WNc</a:t>
                      </a:r>
                      <a:endParaRPr lang="en-US" sz="2400" dirty="0"/>
                    </a:p>
                  </a:txBody>
                  <a:tcPr/>
                </a:tc>
                <a:tc>
                  <a:txBody>
                    <a:bodyPr/>
                    <a:lstStyle/>
                    <a:p>
                      <a:pPr algn="ctr"/>
                      <a:r>
                        <a:rPr lang="en-US" sz="2400" dirty="0" err="1" smtClean="0"/>
                        <a:t>WNf</a:t>
                      </a:r>
                      <a:endParaRPr lang="en-US" sz="2400" dirty="0"/>
                    </a:p>
                  </a:txBody>
                  <a:tcPr/>
                </a:tc>
                <a:extLst>
                  <a:ext uri="{0D108BD9-81ED-4DB2-BD59-A6C34878D82A}">
                    <a16:rowId xmlns:a16="http://schemas.microsoft.com/office/drawing/2014/main" val="3799919143"/>
                  </a:ext>
                </a:extLst>
              </a:tr>
              <a:tr h="1753985">
                <a:tc>
                  <a:txBody>
                    <a:bodyPr/>
                    <a:lstStyle/>
                    <a:p>
                      <a:r>
                        <a:rPr lang="en-US" sz="2400" dirty="0" smtClean="0"/>
                        <a:t>Waveform</a:t>
                      </a:r>
                      <a:endParaRPr lang="en-US" sz="2400" dirty="0"/>
                    </a:p>
                  </a:txBody>
                  <a:tcPr/>
                </a:tc>
                <a:tc>
                  <a:txBody>
                    <a:bodyPr/>
                    <a:lstStyle/>
                    <a:p>
                      <a:endParaRPr lang="en-US" dirty="0"/>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2826064223"/>
                  </a:ext>
                </a:extLst>
              </a:tr>
              <a:tr h="1753985">
                <a:tc>
                  <a:txBody>
                    <a:bodyPr/>
                    <a:lstStyle/>
                    <a:p>
                      <a:r>
                        <a:rPr lang="en-US" sz="2400" dirty="0" smtClean="0"/>
                        <a:t>Power</a:t>
                      </a:r>
                      <a:r>
                        <a:rPr lang="en-US" sz="2400" baseline="0" dirty="0" smtClean="0"/>
                        <a:t> spectral density (PSD)</a:t>
                      </a:r>
                      <a:endParaRPr lang="en-US" sz="2400"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173435891"/>
                  </a:ext>
                </a:extLst>
              </a:tr>
            </a:tbl>
          </a:graphicData>
        </a:graphic>
      </p:graphicFrame>
      <p:sp>
        <p:nvSpPr>
          <p:cNvPr id="21" name="矩形 20"/>
          <p:cNvSpPr/>
          <p:nvPr/>
        </p:nvSpPr>
        <p:spPr>
          <a:xfrm>
            <a:off x="4097235" y="2289485"/>
            <a:ext cx="2027444" cy="39771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矩形 21"/>
          <p:cNvSpPr/>
          <p:nvPr/>
        </p:nvSpPr>
        <p:spPr>
          <a:xfrm>
            <a:off x="3679561" y="1466686"/>
            <a:ext cx="2862791" cy="830997"/>
          </a:xfrm>
          <a:prstGeom prst="rect">
            <a:avLst/>
          </a:prstGeom>
          <a:noFill/>
        </p:spPr>
        <p:txBody>
          <a:bodyPr wrap="square" lIns="91440" tIns="45720" rIns="91440" bIns="45720">
            <a:spAutoFit/>
          </a:bodyPr>
          <a:lstStyle/>
          <a:p>
            <a:pPr algn="ctr"/>
            <a:r>
              <a:rPr lang="en-US" altLang="zh-TW" sz="2400" b="1" dirty="0" smtClean="0">
                <a:ln w="0"/>
                <a:solidFill>
                  <a:srgbClr val="FF0000"/>
                </a:solidFill>
              </a:rPr>
              <a:t>Accurate pitch</a:t>
            </a:r>
          </a:p>
          <a:p>
            <a:pPr algn="ctr"/>
            <a:r>
              <a:rPr lang="en-US" altLang="zh-TW" sz="2400" b="1" cap="none" spc="0" dirty="0" smtClean="0">
                <a:ln w="0"/>
                <a:solidFill>
                  <a:srgbClr val="FF0000"/>
                </a:solidFill>
              </a:rPr>
              <a:t>Higher SNR</a:t>
            </a:r>
            <a:endParaRPr lang="zh-TW" altLang="en-US" sz="2400" b="1" cap="none" spc="0" dirty="0">
              <a:ln w="0"/>
              <a:solidFill>
                <a:srgbClr val="FF0000"/>
              </a:solidFill>
            </a:endParaRPr>
          </a:p>
        </p:txBody>
      </p:sp>
      <p:sp>
        <p:nvSpPr>
          <p:cNvPr id="19" name="矩形 18"/>
          <p:cNvSpPr/>
          <p:nvPr/>
        </p:nvSpPr>
        <p:spPr>
          <a:xfrm>
            <a:off x="6141689" y="2289485"/>
            <a:ext cx="2027444" cy="39771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矩形 19"/>
          <p:cNvSpPr/>
          <p:nvPr/>
        </p:nvSpPr>
        <p:spPr>
          <a:xfrm>
            <a:off x="5724015" y="1466686"/>
            <a:ext cx="2862791" cy="461665"/>
          </a:xfrm>
          <a:prstGeom prst="rect">
            <a:avLst/>
          </a:prstGeom>
          <a:noFill/>
        </p:spPr>
        <p:txBody>
          <a:bodyPr wrap="square" lIns="91440" tIns="45720" rIns="91440" bIns="45720">
            <a:spAutoFit/>
          </a:bodyPr>
          <a:lstStyle/>
          <a:p>
            <a:pPr algn="ctr"/>
            <a:r>
              <a:rPr lang="en-US" altLang="zh-TW" sz="2400" b="1" dirty="0" smtClean="0">
                <a:ln w="0"/>
                <a:solidFill>
                  <a:srgbClr val="FF0000"/>
                </a:solidFill>
              </a:rPr>
              <a:t>Noisy</a:t>
            </a:r>
            <a:endParaRPr lang="zh-TW" altLang="en-US" sz="2400" b="1" cap="none" spc="0" dirty="0">
              <a:ln w="0"/>
              <a:solidFill>
                <a:srgbClr val="FF0000"/>
              </a:solidFill>
            </a:endParaRPr>
          </a:p>
        </p:txBody>
      </p:sp>
      <p:sp>
        <p:nvSpPr>
          <p:cNvPr id="23" name="矩形 22"/>
          <p:cNvSpPr/>
          <p:nvPr/>
        </p:nvSpPr>
        <p:spPr>
          <a:xfrm>
            <a:off x="8166492" y="2289485"/>
            <a:ext cx="2027444" cy="39771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矩形 23"/>
          <p:cNvSpPr/>
          <p:nvPr/>
        </p:nvSpPr>
        <p:spPr>
          <a:xfrm>
            <a:off x="7748818" y="1466686"/>
            <a:ext cx="2862791" cy="461665"/>
          </a:xfrm>
          <a:prstGeom prst="rect">
            <a:avLst/>
          </a:prstGeom>
          <a:noFill/>
        </p:spPr>
        <p:txBody>
          <a:bodyPr wrap="square" lIns="91440" tIns="45720" rIns="91440" bIns="45720">
            <a:spAutoFit/>
          </a:bodyPr>
          <a:lstStyle/>
          <a:p>
            <a:pPr algn="ctr"/>
            <a:r>
              <a:rPr lang="en-US" altLang="zh-TW" sz="2400" b="1" dirty="0" smtClean="0">
                <a:ln w="0"/>
                <a:solidFill>
                  <a:srgbClr val="FF0000"/>
                </a:solidFill>
              </a:rPr>
              <a:t>Incorrect pitch</a:t>
            </a:r>
            <a:endParaRPr lang="zh-TW" altLang="en-US" sz="2400" b="1" cap="none" spc="0" dirty="0">
              <a:ln w="0"/>
              <a:solidFill>
                <a:srgbClr val="FF0000"/>
              </a:solidFill>
            </a:endParaRPr>
          </a:p>
        </p:txBody>
      </p:sp>
    </p:spTree>
    <p:extLst>
      <p:ext uri="{BB962C8B-B14F-4D97-AF65-F5344CB8AC3E}">
        <p14:creationId xmlns:p14="http://schemas.microsoft.com/office/powerpoint/2010/main" val="70972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9"/>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23"/>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19" grpId="0" animBg="1"/>
      <p:bldP spid="19" grpId="1" animBg="1"/>
      <p:bldP spid="20" grpId="0"/>
      <p:bldP spid="20" grpId="1"/>
      <p:bldP spid="23" grpId="0" animBg="1"/>
      <p:bldP spid="23" grpId="1" animBg="1"/>
      <p:bldP spid="24" grpId="0"/>
      <p:bldP spid="24"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solidFill>
                  <a:prstClr val="black"/>
                </a:solidFill>
                <a:latin typeface="Calibri" panose="020F0502020204030204"/>
              </a:rPr>
              <a:t>Speech Generation Experiments</a:t>
            </a:r>
            <a:endParaRPr lang="zh-TW" altLang="en-US" sz="2000" b="1" dirty="0"/>
          </a:p>
        </p:txBody>
      </p:sp>
      <p:sp>
        <p:nvSpPr>
          <p:cNvPr id="3" name="內容版面配置區 2"/>
          <p:cNvSpPr>
            <a:spLocks noGrp="1"/>
          </p:cNvSpPr>
          <p:nvPr>
            <p:ph idx="1"/>
          </p:nvPr>
        </p:nvSpPr>
        <p:spPr/>
        <p:txBody>
          <a:bodyPr>
            <a:normAutofit/>
          </a:bodyPr>
          <a:lstStyle/>
          <a:p>
            <a:r>
              <a:rPr lang="en-US" altLang="zh-TW" dirty="0" smtClean="0"/>
              <a:t>Corpus</a:t>
            </a:r>
          </a:p>
          <a:p>
            <a:pPr lvl="1"/>
            <a:r>
              <a:rPr lang="en-US" altLang="zh-TW" dirty="0" smtClean="0"/>
              <a:t>VCC2018 </a:t>
            </a:r>
            <a:r>
              <a:rPr lang="en-US" altLang="zh-TW" sz="1600" dirty="0"/>
              <a:t>[J. Lorenzo-</a:t>
            </a:r>
            <a:r>
              <a:rPr lang="en-US" altLang="zh-TW" sz="1600" dirty="0" err="1"/>
              <a:t>Trueba</a:t>
            </a:r>
            <a:r>
              <a:rPr lang="en-US" altLang="zh-TW" sz="1600" dirty="0"/>
              <a:t>+, 2018]</a:t>
            </a:r>
          </a:p>
          <a:p>
            <a:pPr lvl="2"/>
            <a:r>
              <a:rPr lang="en-US" altLang="zh-TW" dirty="0" smtClean="0"/>
              <a:t>Training: 12 speakers × 70 utterances (3s / </a:t>
            </a:r>
            <a:r>
              <a:rPr lang="en-US" altLang="zh-TW" dirty="0" err="1" smtClean="0"/>
              <a:t>utt</a:t>
            </a:r>
            <a:r>
              <a:rPr lang="en-US" altLang="zh-TW" dirty="0" smtClean="0"/>
              <a:t>)</a:t>
            </a:r>
          </a:p>
          <a:p>
            <a:pPr lvl="2"/>
            <a:r>
              <a:rPr lang="en-US" altLang="zh-TW" dirty="0" smtClean="0"/>
              <a:t>Testing: 4 speakers </a:t>
            </a:r>
            <a:r>
              <a:rPr lang="en-US" altLang="zh-TW" dirty="0"/>
              <a:t>× </a:t>
            </a:r>
            <a:r>
              <a:rPr lang="en-US" altLang="zh-TW" dirty="0" smtClean="0"/>
              <a:t>35 utterances (3s / </a:t>
            </a:r>
            <a:r>
              <a:rPr lang="en-US" altLang="zh-TW" dirty="0" err="1" smtClean="0"/>
              <a:t>utt</a:t>
            </a:r>
            <a:r>
              <a:rPr lang="en-US" altLang="zh-TW" dirty="0" smtClean="0"/>
              <a:t>)</a:t>
            </a:r>
          </a:p>
          <a:p>
            <a:pPr lvl="1"/>
            <a:r>
              <a:rPr lang="en-US" altLang="zh-TW" dirty="0" smtClean="0"/>
              <a:t>CMU ARCTIC </a:t>
            </a:r>
            <a:r>
              <a:rPr lang="en-US" altLang="zh-TW" sz="1600" dirty="0"/>
              <a:t>[J. </a:t>
            </a:r>
            <a:r>
              <a:rPr lang="en-US" altLang="zh-TW" sz="1600" dirty="0" err="1"/>
              <a:t>Kominek</a:t>
            </a:r>
            <a:r>
              <a:rPr lang="en-US" altLang="zh-TW" sz="1600" dirty="0"/>
              <a:t>+, 2003]</a:t>
            </a:r>
          </a:p>
          <a:p>
            <a:pPr lvl="2"/>
            <a:r>
              <a:rPr lang="en-US" altLang="zh-TW" dirty="0" smtClean="0"/>
              <a:t>Training 2 speakers </a:t>
            </a:r>
            <a:r>
              <a:rPr lang="en-US" altLang="zh-TW" dirty="0"/>
              <a:t>× </a:t>
            </a:r>
            <a:r>
              <a:rPr lang="en-US" altLang="zh-TW" dirty="0" smtClean="0"/>
              <a:t>1100 utterances (3s / </a:t>
            </a:r>
            <a:r>
              <a:rPr lang="en-US" altLang="zh-TW" dirty="0" err="1" smtClean="0"/>
              <a:t>utt</a:t>
            </a:r>
            <a:r>
              <a:rPr lang="en-US" altLang="zh-TW" dirty="0" smtClean="0"/>
              <a:t>)</a:t>
            </a:r>
          </a:p>
          <a:p>
            <a:r>
              <a:rPr lang="en-US" altLang="zh-TW" dirty="0" smtClean="0"/>
              <a:t>Feature (WORLD-extracted)</a:t>
            </a:r>
          </a:p>
          <a:p>
            <a:pPr lvl="1"/>
            <a:r>
              <a:rPr lang="en-US" altLang="zh-TW" dirty="0" smtClean="0"/>
              <a:t>1 dim </a:t>
            </a:r>
            <a:r>
              <a:rPr lang="en-US" altLang="zh-TW" i="1" dirty="0" smtClean="0"/>
              <a:t>F</a:t>
            </a:r>
            <a:r>
              <a:rPr lang="en-US" altLang="zh-TW" baseline="-25000" dirty="0" smtClean="0"/>
              <a:t>0</a:t>
            </a:r>
            <a:r>
              <a:rPr lang="en-US" altLang="zh-TW" dirty="0" smtClean="0"/>
              <a:t> and 1 dim </a:t>
            </a:r>
            <a:r>
              <a:rPr lang="en-US" altLang="zh-TW" i="1" dirty="0" smtClean="0"/>
              <a:t>U/V</a:t>
            </a:r>
            <a:r>
              <a:rPr lang="en-US" altLang="zh-TW" dirty="0" smtClean="0"/>
              <a:t> (unvoiced/voiced)</a:t>
            </a:r>
          </a:p>
          <a:p>
            <a:pPr lvl="1"/>
            <a:r>
              <a:rPr lang="en-US" altLang="zh-TW" dirty="0" smtClean="0"/>
              <a:t>2 dim </a:t>
            </a:r>
            <a:r>
              <a:rPr lang="en-US" altLang="zh-TW" i="1" dirty="0" err="1" smtClean="0"/>
              <a:t>ap</a:t>
            </a:r>
            <a:endParaRPr lang="en-US" altLang="zh-TW" i="1" dirty="0" smtClean="0"/>
          </a:p>
          <a:p>
            <a:pPr lvl="1"/>
            <a:r>
              <a:rPr lang="en-US" altLang="zh-TW" dirty="0" smtClean="0"/>
              <a:t>35 dim </a:t>
            </a:r>
            <a:r>
              <a:rPr lang="en-US" altLang="zh-TW" i="1" dirty="0" err="1" smtClean="0"/>
              <a:t>mcep</a:t>
            </a:r>
            <a:r>
              <a:rPr lang="en-US" altLang="zh-TW" dirty="0" smtClean="0"/>
              <a:t> (</a:t>
            </a:r>
            <a:r>
              <a:rPr lang="en-US" altLang="zh-TW" dirty="0" err="1" smtClean="0"/>
              <a:t>mel-cepstrum</a:t>
            </a:r>
            <a:r>
              <a:rPr lang="en-US" altLang="zh-TW" dirty="0" smtClean="0"/>
              <a:t>)</a:t>
            </a:r>
            <a:endParaRPr lang="en-US" altLang="zh-TW" i="1" dirty="0" smtClean="0"/>
          </a:p>
          <a:p>
            <a:pPr lvl="1"/>
            <a:endParaRPr lang="en-US" altLang="zh-TW" dirty="0" smtClean="0"/>
          </a:p>
          <a:p>
            <a:pPr marL="0" indent="0">
              <a:buNone/>
            </a:pPr>
            <a:endParaRPr lang="en-US" altLang="zh-TW" dirty="0" smtClean="0"/>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33</a:t>
            </a:fld>
            <a:endParaRPr lang="zh-TW" altLang="en-US"/>
          </a:p>
        </p:txBody>
      </p:sp>
      <p:sp>
        <p:nvSpPr>
          <p:cNvPr id="17" name="Rectangle 8"/>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6804961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latin typeface="+mn-lt"/>
              </a:rPr>
              <a:t>Subjective Evaluation I:</a:t>
            </a:r>
            <a:br>
              <a:rPr lang="en-US" altLang="zh-TW" b="1" dirty="0" smtClean="0">
                <a:latin typeface="+mn-lt"/>
              </a:rPr>
            </a:br>
            <a:r>
              <a:rPr lang="en-US" altLang="zh-TW" b="1" dirty="0" err="1" smtClean="0">
                <a:latin typeface="+mn-lt"/>
              </a:rPr>
              <a:t>QPNet</a:t>
            </a:r>
            <a:r>
              <a:rPr lang="en-US" altLang="zh-TW" b="1" dirty="0" smtClean="0">
                <a:latin typeface="+mn-lt"/>
              </a:rPr>
              <a:t> and </a:t>
            </a:r>
            <a:r>
              <a:rPr lang="en-US" altLang="zh-TW" b="1" dirty="0" err="1" smtClean="0">
                <a:latin typeface="+mn-lt"/>
              </a:rPr>
              <a:t>WaveNet</a:t>
            </a:r>
            <a:endParaRPr lang="zh-TW" altLang="en-US" b="1" dirty="0">
              <a:latin typeface="+mn-lt"/>
            </a:endParaRPr>
          </a:p>
        </p:txBody>
      </p:sp>
      <p:sp>
        <p:nvSpPr>
          <p:cNvPr id="3" name="內容版面配置區 2"/>
          <p:cNvSpPr>
            <a:spLocks noGrp="1"/>
          </p:cNvSpPr>
          <p:nvPr>
            <p:ph idx="1"/>
          </p:nvPr>
        </p:nvSpPr>
        <p:spPr/>
        <p:txBody>
          <a:bodyPr>
            <a:normAutofit/>
          </a:bodyPr>
          <a:lstStyle/>
          <a:p>
            <a:r>
              <a:rPr lang="en-US" altLang="zh-TW" dirty="0" smtClean="0"/>
              <a:t>MOS (Mean Opinion Score) of speech quality</a:t>
            </a:r>
          </a:p>
          <a:p>
            <a:r>
              <a:rPr lang="en-US" altLang="zh-TW" dirty="0" smtClean="0"/>
              <a:t>ABX (preference) of pitch accuracy</a:t>
            </a:r>
          </a:p>
          <a:p>
            <a:pPr lvl="1"/>
            <a:r>
              <a:rPr lang="en-US" altLang="zh-TW" dirty="0" smtClean="0"/>
              <a:t>X: WORLD-generated reference</a:t>
            </a:r>
          </a:p>
          <a:p>
            <a:pPr lvl="1"/>
            <a:endParaRPr lang="en-US" altLang="zh-TW" dirty="0" smtClean="0"/>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34</a:t>
            </a:fld>
            <a:endParaRPr lang="zh-TW" altLang="en-US"/>
          </a:p>
        </p:txBody>
      </p:sp>
      <p:graphicFrame>
        <p:nvGraphicFramePr>
          <p:cNvPr id="7" name="圖表 6"/>
          <p:cNvGraphicFramePr>
            <a:graphicFrameLocks/>
          </p:cNvGraphicFramePr>
          <p:nvPr>
            <p:extLst/>
          </p:nvPr>
        </p:nvGraphicFramePr>
        <p:xfrm>
          <a:off x="2152653" y="3454401"/>
          <a:ext cx="4134643" cy="27225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圖表 8"/>
          <p:cNvGraphicFramePr>
            <a:graphicFrameLocks/>
          </p:cNvGraphicFramePr>
          <p:nvPr>
            <p:extLst/>
          </p:nvPr>
        </p:nvGraphicFramePr>
        <p:xfrm>
          <a:off x="6287296" y="3541713"/>
          <a:ext cx="3895725" cy="2547938"/>
        </p:xfrm>
        <a:graphic>
          <a:graphicData uri="http://schemas.openxmlformats.org/drawingml/2006/chart">
            <c:chart xmlns:c="http://schemas.openxmlformats.org/drawingml/2006/chart" xmlns:r="http://schemas.openxmlformats.org/officeDocument/2006/relationships" r:id="rId4"/>
          </a:graphicData>
        </a:graphic>
      </p:graphicFrame>
      <p:sp>
        <p:nvSpPr>
          <p:cNvPr id="8" name="矩形 7"/>
          <p:cNvSpPr/>
          <p:nvPr/>
        </p:nvSpPr>
        <p:spPr>
          <a:xfrm>
            <a:off x="3237429" y="4786686"/>
            <a:ext cx="220951" cy="7129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矩形 9"/>
          <p:cNvSpPr/>
          <p:nvPr/>
        </p:nvSpPr>
        <p:spPr>
          <a:xfrm>
            <a:off x="4408034" y="4842344"/>
            <a:ext cx="220951" cy="66672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矩形 10"/>
          <p:cNvSpPr/>
          <p:nvPr/>
        </p:nvSpPr>
        <p:spPr>
          <a:xfrm>
            <a:off x="5578638" y="4941736"/>
            <a:ext cx="215212" cy="56732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矩形 11"/>
          <p:cNvSpPr/>
          <p:nvPr/>
        </p:nvSpPr>
        <p:spPr>
          <a:xfrm>
            <a:off x="3484151" y="3967701"/>
            <a:ext cx="220951" cy="15319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矩形 12"/>
          <p:cNvSpPr/>
          <p:nvPr/>
        </p:nvSpPr>
        <p:spPr>
          <a:xfrm>
            <a:off x="4659041" y="4234070"/>
            <a:ext cx="220951" cy="12749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矩形 13"/>
          <p:cNvSpPr/>
          <p:nvPr/>
        </p:nvSpPr>
        <p:spPr>
          <a:xfrm>
            <a:off x="5819623" y="4556097"/>
            <a:ext cx="220951" cy="9529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矩形 14"/>
          <p:cNvSpPr/>
          <p:nvPr/>
        </p:nvSpPr>
        <p:spPr>
          <a:xfrm>
            <a:off x="2999772" y="3880237"/>
            <a:ext cx="220951" cy="16194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矩形 15"/>
          <p:cNvSpPr/>
          <p:nvPr/>
        </p:nvSpPr>
        <p:spPr>
          <a:xfrm>
            <a:off x="4153855" y="4313583"/>
            <a:ext cx="220951" cy="11954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矩形 16"/>
          <p:cNvSpPr/>
          <p:nvPr/>
        </p:nvSpPr>
        <p:spPr>
          <a:xfrm>
            <a:off x="5327632" y="4389120"/>
            <a:ext cx="220951" cy="11199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矩形 17"/>
          <p:cNvSpPr/>
          <p:nvPr/>
        </p:nvSpPr>
        <p:spPr>
          <a:xfrm>
            <a:off x="4935591" y="5860111"/>
            <a:ext cx="691283" cy="2295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矩形 18"/>
          <p:cNvSpPr/>
          <p:nvPr/>
        </p:nvSpPr>
        <p:spPr>
          <a:xfrm>
            <a:off x="3760793" y="5860111"/>
            <a:ext cx="546164" cy="2295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矩形 19"/>
          <p:cNvSpPr/>
          <p:nvPr/>
        </p:nvSpPr>
        <p:spPr>
          <a:xfrm>
            <a:off x="4338441" y="5860111"/>
            <a:ext cx="541551" cy="2295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047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0"/>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 end="1"/>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2" end="2"/>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12"/>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3"/>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4"/>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5"/>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16"/>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7"/>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19"/>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Graphic spid="9" grpId="0">
        <p:bldAsOne/>
      </p:bldGraphic>
      <p:bldP spid="8" grpId="0" animBg="1"/>
      <p:bldP spid="8"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latin typeface="+mn-lt"/>
              </a:rPr>
              <a:t>Subjective Evaluation II:</a:t>
            </a:r>
            <a:br>
              <a:rPr lang="en-US" altLang="zh-TW" b="1" dirty="0" smtClean="0">
                <a:latin typeface="+mn-lt"/>
              </a:rPr>
            </a:br>
            <a:r>
              <a:rPr lang="en-US" altLang="zh-TW" b="1" dirty="0" err="1" smtClean="0">
                <a:latin typeface="+mn-lt"/>
              </a:rPr>
              <a:t>QPNet</a:t>
            </a:r>
            <a:r>
              <a:rPr lang="en-US" altLang="zh-TW" b="1" dirty="0">
                <a:latin typeface="+mn-lt"/>
              </a:rPr>
              <a:t>,</a:t>
            </a:r>
            <a:r>
              <a:rPr lang="en-US" altLang="zh-TW" b="1" dirty="0" smtClean="0">
                <a:latin typeface="+mn-lt"/>
              </a:rPr>
              <a:t> QPPWG, and PWG</a:t>
            </a:r>
            <a:endParaRPr lang="zh-TW" altLang="en-US" b="1" dirty="0">
              <a:latin typeface="+mn-lt"/>
            </a:endParaRPr>
          </a:p>
        </p:txBody>
      </p:sp>
      <p:sp>
        <p:nvSpPr>
          <p:cNvPr id="3" name="內容版面配置區 2"/>
          <p:cNvSpPr>
            <a:spLocks noGrp="1"/>
          </p:cNvSpPr>
          <p:nvPr>
            <p:ph idx="1"/>
          </p:nvPr>
        </p:nvSpPr>
        <p:spPr/>
        <p:txBody>
          <a:bodyPr>
            <a:normAutofit/>
          </a:bodyPr>
          <a:lstStyle/>
          <a:p>
            <a:r>
              <a:rPr lang="en-US" altLang="zh-TW" dirty="0" smtClean="0"/>
              <a:t>MOS of speech quality</a:t>
            </a:r>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35</a:t>
            </a:fld>
            <a:endParaRPr lang="zh-TW" altLang="en-US"/>
          </a:p>
        </p:txBody>
      </p:sp>
      <p:graphicFrame>
        <p:nvGraphicFramePr>
          <p:cNvPr id="7" name="圖表 6"/>
          <p:cNvGraphicFramePr>
            <a:graphicFrameLocks/>
          </p:cNvGraphicFramePr>
          <p:nvPr>
            <p:extLst/>
          </p:nvPr>
        </p:nvGraphicFramePr>
        <p:xfrm>
          <a:off x="1896665" y="2714812"/>
          <a:ext cx="839867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4" name="矩形 3"/>
          <p:cNvSpPr/>
          <p:nvPr/>
        </p:nvSpPr>
        <p:spPr>
          <a:xfrm>
            <a:off x="4398397" y="3180523"/>
            <a:ext cx="226612" cy="15942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7"/>
          <p:cNvSpPr/>
          <p:nvPr/>
        </p:nvSpPr>
        <p:spPr>
          <a:xfrm>
            <a:off x="6950765" y="3578087"/>
            <a:ext cx="226612" cy="11725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矩形 8"/>
          <p:cNvSpPr/>
          <p:nvPr/>
        </p:nvSpPr>
        <p:spPr>
          <a:xfrm>
            <a:off x="9503133" y="3840480"/>
            <a:ext cx="226612" cy="9342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矩形 9"/>
          <p:cNvSpPr/>
          <p:nvPr/>
        </p:nvSpPr>
        <p:spPr>
          <a:xfrm>
            <a:off x="6364854" y="3840480"/>
            <a:ext cx="226612" cy="901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矩形 10"/>
          <p:cNvSpPr/>
          <p:nvPr/>
        </p:nvSpPr>
        <p:spPr>
          <a:xfrm>
            <a:off x="3812486" y="3327622"/>
            <a:ext cx="226612" cy="14471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矩形 11"/>
          <p:cNvSpPr/>
          <p:nvPr/>
        </p:nvSpPr>
        <p:spPr>
          <a:xfrm>
            <a:off x="3519531" y="3104985"/>
            <a:ext cx="226612" cy="16697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矩形 12"/>
          <p:cNvSpPr/>
          <p:nvPr/>
        </p:nvSpPr>
        <p:spPr>
          <a:xfrm>
            <a:off x="8917222" y="4086970"/>
            <a:ext cx="226612" cy="6877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矩形 13"/>
          <p:cNvSpPr/>
          <p:nvPr/>
        </p:nvSpPr>
        <p:spPr>
          <a:xfrm>
            <a:off x="6058233" y="3709283"/>
            <a:ext cx="226612" cy="10327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矩形 14"/>
          <p:cNvSpPr/>
          <p:nvPr/>
        </p:nvSpPr>
        <p:spPr>
          <a:xfrm>
            <a:off x="8624267" y="3947823"/>
            <a:ext cx="226612" cy="8269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矩形 15"/>
          <p:cNvSpPr/>
          <p:nvPr/>
        </p:nvSpPr>
        <p:spPr>
          <a:xfrm>
            <a:off x="7519284" y="5116664"/>
            <a:ext cx="1104983" cy="2782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矩形 16"/>
          <p:cNvSpPr/>
          <p:nvPr/>
        </p:nvSpPr>
        <p:spPr>
          <a:xfrm>
            <a:off x="5591590" y="5116664"/>
            <a:ext cx="886571" cy="2782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矩形 17"/>
          <p:cNvSpPr/>
          <p:nvPr/>
        </p:nvSpPr>
        <p:spPr>
          <a:xfrm>
            <a:off x="4625010" y="5116664"/>
            <a:ext cx="886571" cy="2782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969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xit"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2"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grpId="2"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xit" presetSubtype="0" fill="hold" grpId="0" nodeType="withEffect">
                                  <p:stCondLst>
                                    <p:cond delay="0"/>
                                  </p:stCondLst>
                                  <p:childTnLst>
                                    <p:set>
                                      <p:cBhvr>
                                        <p:cTn id="46" dur="1" fill="hold">
                                          <p:stCondLst>
                                            <p:cond delay="0"/>
                                          </p:stCondLst>
                                        </p:cTn>
                                        <p:tgtEl>
                                          <p:spTgt spid="4"/>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8" grpId="0" animBg="1"/>
      <p:bldP spid="8" grpId="1" animBg="1"/>
      <p:bldP spid="8" grpId="2" animBg="1"/>
      <p:bldP spid="9" grpId="0" animBg="1"/>
      <p:bldP spid="9" grpId="1" animBg="1"/>
      <p:bldP spid="9" grpId="2" animBg="1"/>
      <p:bldP spid="10" grpId="0" animBg="1"/>
      <p:bldP spid="10" grpId="1" animBg="1"/>
      <p:bldP spid="11" grpId="0" animBg="1"/>
      <p:bldP spid="11" grpId="1" animBg="1"/>
      <p:bldP spid="12" grpId="0" animBg="1"/>
      <p:bldP spid="12" grpId="1" animBg="1"/>
      <p:bldP spid="13" grpId="0" animBg="1"/>
      <p:bldP spid="13" grpId="1" animBg="1"/>
      <p:bldP spid="14" grpId="0" animBg="1"/>
      <p:bldP spid="15" grpId="0" animBg="1"/>
      <p:bldP spid="16" grpId="0" animBg="1"/>
      <p:bldP spid="17" grpId="0" animBg="1"/>
      <p:bldP spid="17" grpId="1" animBg="1"/>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latin typeface="+mn-lt"/>
              </a:rPr>
              <a:t>Subjective Evaluation II:</a:t>
            </a:r>
            <a:br>
              <a:rPr lang="en-US" altLang="zh-TW" b="1" dirty="0" smtClean="0">
                <a:latin typeface="+mn-lt"/>
              </a:rPr>
            </a:br>
            <a:r>
              <a:rPr lang="en-US" altLang="zh-TW" b="1" dirty="0" err="1" smtClean="0">
                <a:latin typeface="+mn-lt"/>
              </a:rPr>
              <a:t>QPNet</a:t>
            </a:r>
            <a:r>
              <a:rPr lang="en-US" altLang="zh-TW" b="1" dirty="0">
                <a:latin typeface="+mn-lt"/>
              </a:rPr>
              <a:t>,</a:t>
            </a:r>
            <a:r>
              <a:rPr lang="en-US" altLang="zh-TW" b="1" dirty="0" smtClean="0">
                <a:latin typeface="+mn-lt"/>
              </a:rPr>
              <a:t> QPPWG, and PWG</a:t>
            </a:r>
            <a:endParaRPr lang="zh-TW" altLang="en-US" b="1" dirty="0">
              <a:latin typeface="+mn-lt"/>
            </a:endParaRPr>
          </a:p>
        </p:txBody>
      </p:sp>
      <p:sp>
        <p:nvSpPr>
          <p:cNvPr id="3" name="內容版面配置區 2"/>
          <p:cNvSpPr>
            <a:spLocks noGrp="1"/>
          </p:cNvSpPr>
          <p:nvPr>
            <p:ph idx="1"/>
          </p:nvPr>
        </p:nvSpPr>
        <p:spPr/>
        <p:txBody>
          <a:bodyPr>
            <a:normAutofit/>
          </a:bodyPr>
          <a:lstStyle/>
          <a:p>
            <a:r>
              <a:rPr lang="en-US" altLang="zh-TW" dirty="0" smtClean="0"/>
              <a:t>ABX of pitch accuracy</a:t>
            </a:r>
          </a:p>
          <a:p>
            <a:pPr lvl="1"/>
            <a:r>
              <a:rPr lang="en-US" altLang="zh-TW" dirty="0" smtClean="0"/>
              <a:t>X: WORLD-generated reference</a:t>
            </a:r>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36</a:t>
            </a:fld>
            <a:endParaRPr lang="zh-TW" altLang="en-US"/>
          </a:p>
        </p:txBody>
      </p:sp>
      <p:graphicFrame>
        <p:nvGraphicFramePr>
          <p:cNvPr id="9" name="圖表 8"/>
          <p:cNvGraphicFramePr>
            <a:graphicFrameLocks/>
          </p:cNvGraphicFramePr>
          <p:nvPr>
            <p:extLst/>
          </p:nvPr>
        </p:nvGraphicFramePr>
        <p:xfrm>
          <a:off x="3784040" y="2897425"/>
          <a:ext cx="4623920" cy="332142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833001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latin typeface="+mn-lt"/>
              </a:rPr>
              <a:t>Receptive Field Extending</a:t>
            </a:r>
            <a:endParaRPr lang="zh-TW" altLang="en-US" b="1" dirty="0">
              <a:latin typeface="+mn-lt"/>
            </a:endParaRPr>
          </a:p>
        </p:txBody>
      </p:sp>
      <p:sp>
        <p:nvSpPr>
          <p:cNvPr id="3" name="內容版面配置區 2"/>
          <p:cNvSpPr>
            <a:spLocks noGrp="1"/>
          </p:cNvSpPr>
          <p:nvPr>
            <p:ph idx="1"/>
          </p:nvPr>
        </p:nvSpPr>
        <p:spPr/>
        <p:txBody>
          <a:bodyPr>
            <a:normAutofit/>
          </a:bodyPr>
          <a:lstStyle/>
          <a:p>
            <a:r>
              <a:rPr lang="en-US" altLang="zh-TW" dirty="0" smtClean="0"/>
              <a:t>Efficiently increasing receptive field length</a:t>
            </a:r>
          </a:p>
          <a:p>
            <a:r>
              <a:rPr lang="en-US" altLang="zh-TW" dirty="0" smtClean="0"/>
              <a:t>Skip some redundant information</a:t>
            </a:r>
          </a:p>
          <a:p>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37</a:t>
            </a:fld>
            <a:endParaRPr lang="zh-TW" altLang="en-US"/>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856" y="2951763"/>
            <a:ext cx="3739494" cy="3225314"/>
          </a:xfrm>
          <a:prstGeom prst="rect">
            <a:avLst/>
          </a:prstGeom>
        </p:spPr>
      </p:pic>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1810" y="2951763"/>
            <a:ext cx="4478047" cy="3225200"/>
          </a:xfrm>
          <a:prstGeom prst="rect">
            <a:avLst/>
          </a:prstGeom>
        </p:spPr>
      </p:pic>
    </p:spTree>
    <p:extLst>
      <p:ext uri="{BB962C8B-B14F-4D97-AF65-F5344CB8AC3E}">
        <p14:creationId xmlns:p14="http://schemas.microsoft.com/office/powerpoint/2010/main" val="6120352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latin typeface="+mn-lt"/>
              </a:rPr>
              <a:t>Real-Time Factor</a:t>
            </a:r>
            <a:endParaRPr lang="zh-TW" altLang="en-US" b="1" dirty="0">
              <a:latin typeface="+mn-lt"/>
            </a:endParaRPr>
          </a:p>
        </p:txBody>
      </p:sp>
      <p:sp>
        <p:nvSpPr>
          <p:cNvPr id="3" name="內容版面配置區 2"/>
          <p:cNvSpPr>
            <a:spLocks noGrp="1"/>
          </p:cNvSpPr>
          <p:nvPr>
            <p:ph idx="1"/>
          </p:nvPr>
        </p:nvSpPr>
        <p:spPr/>
        <p:txBody>
          <a:bodyPr>
            <a:normAutofit/>
          </a:bodyPr>
          <a:lstStyle/>
          <a:p>
            <a:r>
              <a:rPr lang="en-US" altLang="zh-TW" dirty="0"/>
              <a:t>CPU (2.60 </a:t>
            </a:r>
            <a:r>
              <a:rPr lang="en-US" altLang="zh-TW" dirty="0" smtClean="0"/>
              <a:t>GHz, </a:t>
            </a:r>
            <a:r>
              <a:rPr lang="en-US" altLang="zh-TW" dirty="0"/>
              <a:t>32 threads</a:t>
            </a:r>
            <a:r>
              <a:rPr lang="en-US" altLang="zh-TW" dirty="0" smtClean="0"/>
              <a:t>)</a:t>
            </a:r>
          </a:p>
          <a:p>
            <a:pPr lvl="1"/>
            <a:r>
              <a:rPr lang="en-US" altLang="zh-TW" dirty="0" smtClean="0"/>
              <a:t>Number of blocks </a:t>
            </a:r>
            <a:r>
              <a:rPr lang="en-US" altLang="zh-TW" b="1" dirty="0" smtClean="0">
                <a:solidFill>
                  <a:srgbClr val="C00000"/>
                </a:solidFill>
              </a:rPr>
              <a:t>↓</a:t>
            </a:r>
            <a:r>
              <a:rPr lang="en-US" altLang="zh-TW" dirty="0" smtClean="0"/>
              <a:t> </a:t>
            </a:r>
            <a:r>
              <a:rPr lang="en-US" altLang="zh-TW" dirty="0" smtClean="0">
                <a:sym typeface="Wingdings" panose="05000000000000000000" pitchFamily="2" charset="2"/>
              </a:rPr>
              <a:t> Generative speed </a:t>
            </a:r>
            <a:r>
              <a:rPr lang="en-US" altLang="zh-TW" b="1" dirty="0" smtClean="0">
                <a:solidFill>
                  <a:schemeClr val="accent6">
                    <a:lumMod val="75000"/>
                  </a:schemeClr>
                </a:solidFill>
                <a:sym typeface="Wingdings" panose="05000000000000000000" pitchFamily="2" charset="2"/>
              </a:rPr>
              <a:t>↑</a:t>
            </a:r>
            <a:endParaRPr lang="en-US" altLang="zh-TW" b="1" dirty="0" smtClean="0">
              <a:solidFill>
                <a:schemeClr val="accent6">
                  <a:lumMod val="75000"/>
                </a:schemeClr>
              </a:solidFill>
            </a:endParaRPr>
          </a:p>
          <a:p>
            <a:r>
              <a:rPr lang="en-US" altLang="zh-TW" dirty="0" smtClean="0"/>
              <a:t>GPU</a:t>
            </a:r>
            <a:endParaRPr lang="en-US" altLang="zh-TW" dirty="0"/>
          </a:p>
          <a:p>
            <a:pPr lvl="1"/>
            <a:r>
              <a:rPr lang="en-US" altLang="zh-TW" dirty="0" smtClean="0"/>
              <a:t>Feature map indexing </a:t>
            </a:r>
            <a:r>
              <a:rPr lang="en-US" altLang="zh-TW" b="1" dirty="0" smtClean="0"/>
              <a:t>degrades the CNN parallelization </a:t>
            </a:r>
          </a:p>
          <a:p>
            <a:pPr lvl="1"/>
            <a:r>
              <a:rPr lang="en-US" altLang="zh-TW" dirty="0" smtClean="0"/>
              <a:t>Complexity </a:t>
            </a:r>
            <a:r>
              <a:rPr lang="en-US" altLang="zh-TW" b="1" dirty="0">
                <a:solidFill>
                  <a:schemeClr val="accent6">
                    <a:lumMod val="75000"/>
                  </a:schemeClr>
                </a:solidFill>
                <a:sym typeface="Wingdings" panose="05000000000000000000" pitchFamily="2" charset="2"/>
              </a:rPr>
              <a:t>↑ </a:t>
            </a:r>
            <a:r>
              <a:rPr lang="en-US" altLang="zh-TW" dirty="0" smtClean="0">
                <a:sym typeface="Wingdings" panose="05000000000000000000" pitchFamily="2" charset="2"/>
              </a:rPr>
              <a:t> </a:t>
            </a:r>
            <a:r>
              <a:rPr lang="en-US" altLang="zh-TW" dirty="0">
                <a:sym typeface="Wingdings" panose="05000000000000000000" pitchFamily="2" charset="2"/>
              </a:rPr>
              <a:t>Generative speed </a:t>
            </a:r>
            <a:r>
              <a:rPr lang="en-US" altLang="zh-TW" b="1" dirty="0" smtClean="0">
                <a:solidFill>
                  <a:srgbClr val="C00000"/>
                </a:solidFill>
              </a:rPr>
              <a:t>↓</a:t>
            </a:r>
            <a:endParaRPr lang="en-US" altLang="zh-TW" b="1" dirty="0">
              <a:solidFill>
                <a:schemeClr val="accent6">
                  <a:lumMod val="75000"/>
                </a:schemeClr>
              </a:solidFill>
            </a:endParaRPr>
          </a:p>
          <a:p>
            <a:pPr lvl="1">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38</a:t>
            </a:fld>
            <a:endParaRPr lang="zh-TW" altLang="en-US"/>
          </a:p>
        </p:txBody>
      </p:sp>
      <p:graphicFrame>
        <p:nvGraphicFramePr>
          <p:cNvPr id="4" name="表格 3"/>
          <p:cNvGraphicFramePr>
            <a:graphicFrameLocks noGrp="1"/>
          </p:cNvGraphicFramePr>
          <p:nvPr>
            <p:extLst/>
          </p:nvPr>
        </p:nvGraphicFramePr>
        <p:xfrm>
          <a:off x="2636292" y="4491236"/>
          <a:ext cx="6919416" cy="1112520"/>
        </p:xfrm>
        <a:graphic>
          <a:graphicData uri="http://schemas.openxmlformats.org/drawingml/2006/table">
            <a:tbl>
              <a:tblPr firstRow="1" bandRow="1">
                <a:tableStyleId>{5940675A-B579-460E-94D1-54222C63F5DA}</a:tableStyleId>
              </a:tblPr>
              <a:tblGrid>
                <a:gridCol w="2490717">
                  <a:extLst>
                    <a:ext uri="{9D8B030D-6E8A-4147-A177-3AD203B41FA5}">
                      <a16:colId xmlns:a16="http://schemas.microsoft.com/office/drawing/2014/main" val="1749471087"/>
                    </a:ext>
                  </a:extLst>
                </a:gridCol>
                <a:gridCol w="1476233">
                  <a:extLst>
                    <a:ext uri="{9D8B030D-6E8A-4147-A177-3AD203B41FA5}">
                      <a16:colId xmlns:a16="http://schemas.microsoft.com/office/drawing/2014/main" val="1567602610"/>
                    </a:ext>
                  </a:extLst>
                </a:gridCol>
                <a:gridCol w="1476233">
                  <a:extLst>
                    <a:ext uri="{9D8B030D-6E8A-4147-A177-3AD203B41FA5}">
                      <a16:colId xmlns:a16="http://schemas.microsoft.com/office/drawing/2014/main" val="1713734747"/>
                    </a:ext>
                  </a:extLst>
                </a:gridCol>
                <a:gridCol w="1476233">
                  <a:extLst>
                    <a:ext uri="{9D8B030D-6E8A-4147-A177-3AD203B41FA5}">
                      <a16:colId xmlns:a16="http://schemas.microsoft.com/office/drawing/2014/main" val="3168609104"/>
                    </a:ext>
                  </a:extLst>
                </a:gridCol>
              </a:tblGrid>
              <a:tr h="370840">
                <a:tc>
                  <a:txBody>
                    <a:bodyPr/>
                    <a:lstStyle/>
                    <a:p>
                      <a:pPr algn="ctr">
                        <a:spcAft>
                          <a:spcPts val="0"/>
                        </a:spcAft>
                      </a:pPr>
                      <a:r>
                        <a:rPr lang="it-IT" sz="2000" dirty="0">
                          <a:effectLst/>
                          <a:latin typeface="+mn-lt"/>
                          <a:ea typeface="Times New Roman" panose="02020603050405020304" pitchFamily="18" charset="0"/>
                        </a:rPr>
                        <a:t> </a:t>
                      </a:r>
                      <a:endParaRPr lang="en-US" sz="2000" dirty="0">
                        <a:effectLst/>
                        <a:latin typeface="+mn-lt"/>
                        <a:ea typeface="Times New Roman" panose="02020603050405020304" pitchFamily="18" charset="0"/>
                      </a:endParaRPr>
                    </a:p>
                  </a:txBody>
                  <a:tcPr marL="68580" marR="68580" marT="0" marB="0" anchor="ctr"/>
                </a:tc>
                <a:tc>
                  <a:txBody>
                    <a:bodyPr/>
                    <a:lstStyle/>
                    <a:p>
                      <a:pPr algn="ctr">
                        <a:spcAft>
                          <a:spcPts val="0"/>
                        </a:spcAft>
                      </a:pPr>
                      <a:r>
                        <a:rPr lang="it-IT" sz="2000" dirty="0">
                          <a:effectLst/>
                          <a:latin typeface="+mn-lt"/>
                          <a:ea typeface="Times New Roman" panose="02020603050405020304" pitchFamily="18" charset="0"/>
                        </a:rPr>
                        <a:t>PWG_20</a:t>
                      </a:r>
                      <a:endParaRPr lang="en-US" sz="2000" dirty="0">
                        <a:effectLst/>
                        <a:latin typeface="+mn-lt"/>
                        <a:ea typeface="Times New Roman" panose="02020603050405020304" pitchFamily="18" charset="0"/>
                      </a:endParaRPr>
                    </a:p>
                  </a:txBody>
                  <a:tcPr marL="68580" marR="68580" marT="0" marB="0" anchor="ctr"/>
                </a:tc>
                <a:tc>
                  <a:txBody>
                    <a:bodyPr/>
                    <a:lstStyle/>
                    <a:p>
                      <a:pPr algn="ctr">
                        <a:spcAft>
                          <a:spcPts val="0"/>
                        </a:spcAft>
                      </a:pPr>
                      <a:r>
                        <a:rPr lang="it-IT" sz="2000" dirty="0">
                          <a:effectLst/>
                          <a:latin typeface="+mn-lt"/>
                          <a:ea typeface="Times New Roman" panose="02020603050405020304" pitchFamily="18" charset="0"/>
                        </a:rPr>
                        <a:t>PWG_30</a:t>
                      </a:r>
                      <a:endParaRPr lang="en-US" sz="2000" dirty="0">
                        <a:effectLst/>
                        <a:latin typeface="+mn-lt"/>
                        <a:ea typeface="Times New Roman" panose="02020603050405020304" pitchFamily="18" charset="0"/>
                      </a:endParaRPr>
                    </a:p>
                  </a:txBody>
                  <a:tcPr marL="68580" marR="68580" marT="0" marB="0" anchor="ctr"/>
                </a:tc>
                <a:tc>
                  <a:txBody>
                    <a:bodyPr/>
                    <a:lstStyle/>
                    <a:p>
                      <a:pPr algn="ctr">
                        <a:spcAft>
                          <a:spcPts val="0"/>
                        </a:spcAft>
                      </a:pPr>
                      <a:r>
                        <a:rPr lang="it-IT" sz="2000" dirty="0">
                          <a:effectLst/>
                          <a:latin typeface="+mn-lt"/>
                          <a:ea typeface="Times New Roman" panose="02020603050405020304" pitchFamily="18" charset="0"/>
                        </a:rPr>
                        <a:t>QPPWG_20</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02399460"/>
                  </a:ext>
                </a:extLst>
              </a:tr>
              <a:tr h="370840">
                <a:tc>
                  <a:txBody>
                    <a:bodyPr/>
                    <a:lstStyle/>
                    <a:p>
                      <a:pPr algn="ctr">
                        <a:spcAft>
                          <a:spcPts val="0"/>
                        </a:spcAft>
                      </a:pPr>
                      <a:r>
                        <a:rPr lang="it-IT" sz="2000" dirty="0">
                          <a:effectLst/>
                          <a:latin typeface="+mn-lt"/>
                          <a:ea typeface="Times New Roman" panose="02020603050405020304" pitchFamily="18" charset="0"/>
                        </a:rPr>
                        <a:t>Intel Xeon Gold 6142</a:t>
                      </a:r>
                      <a:endParaRPr lang="en-US" sz="2000" dirty="0">
                        <a:effectLst/>
                        <a:latin typeface="+mn-lt"/>
                        <a:ea typeface="Times New Roman" panose="02020603050405020304" pitchFamily="18" charset="0"/>
                      </a:endParaRPr>
                    </a:p>
                  </a:txBody>
                  <a:tcPr marL="68580" marR="68580" marT="0" marB="0" anchor="ctr"/>
                </a:tc>
                <a:tc>
                  <a:txBody>
                    <a:bodyPr/>
                    <a:lstStyle/>
                    <a:p>
                      <a:pPr algn="ctr">
                        <a:spcAft>
                          <a:spcPts val="0"/>
                        </a:spcAft>
                      </a:pPr>
                      <a:r>
                        <a:rPr lang="it-IT" sz="2000" dirty="0">
                          <a:effectLst/>
                          <a:latin typeface="+mn-lt"/>
                          <a:ea typeface="Times New Roman" panose="02020603050405020304" pitchFamily="18" charset="0"/>
                        </a:rPr>
                        <a:t>0.474</a:t>
                      </a:r>
                      <a:endParaRPr lang="en-US" sz="2000" dirty="0">
                        <a:effectLst/>
                        <a:latin typeface="+mn-lt"/>
                        <a:ea typeface="Times New Roman" panose="02020603050405020304" pitchFamily="18" charset="0"/>
                      </a:endParaRPr>
                    </a:p>
                  </a:txBody>
                  <a:tcPr marL="68580" marR="68580" marT="0" marB="0" anchor="ctr"/>
                </a:tc>
                <a:tc>
                  <a:txBody>
                    <a:bodyPr/>
                    <a:lstStyle/>
                    <a:p>
                      <a:pPr algn="ctr">
                        <a:spcAft>
                          <a:spcPts val="0"/>
                        </a:spcAft>
                      </a:pPr>
                      <a:r>
                        <a:rPr lang="it-IT" sz="2000" dirty="0">
                          <a:effectLst/>
                          <a:latin typeface="+mn-lt"/>
                          <a:ea typeface="Times New Roman" panose="02020603050405020304" pitchFamily="18" charset="0"/>
                        </a:rPr>
                        <a:t>0.579</a:t>
                      </a:r>
                      <a:endParaRPr lang="en-US" sz="2000" dirty="0">
                        <a:effectLst/>
                        <a:latin typeface="+mn-lt"/>
                        <a:ea typeface="Times New Roman" panose="02020603050405020304" pitchFamily="18" charset="0"/>
                      </a:endParaRPr>
                    </a:p>
                  </a:txBody>
                  <a:tcPr marL="68580" marR="68580" marT="0" marB="0" anchor="ctr"/>
                </a:tc>
                <a:tc>
                  <a:txBody>
                    <a:bodyPr/>
                    <a:lstStyle/>
                    <a:p>
                      <a:pPr algn="ctr">
                        <a:spcAft>
                          <a:spcPts val="0"/>
                        </a:spcAft>
                      </a:pPr>
                      <a:r>
                        <a:rPr lang="it-IT" sz="2000" dirty="0">
                          <a:solidFill>
                            <a:srgbClr val="C00000"/>
                          </a:solidFill>
                          <a:effectLst/>
                          <a:latin typeface="+mn-lt"/>
                          <a:ea typeface="Times New Roman" panose="02020603050405020304" pitchFamily="18" charset="0"/>
                        </a:rPr>
                        <a:t>0.512</a:t>
                      </a:r>
                      <a:endParaRPr lang="en-US" sz="2000" dirty="0">
                        <a:solidFill>
                          <a:srgbClr val="C00000"/>
                        </a:solidFill>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1919767839"/>
                  </a:ext>
                </a:extLst>
              </a:tr>
              <a:tr h="370840">
                <a:tc>
                  <a:txBody>
                    <a:bodyPr/>
                    <a:lstStyle/>
                    <a:p>
                      <a:pPr algn="ctr">
                        <a:spcAft>
                          <a:spcPts val="0"/>
                        </a:spcAft>
                      </a:pPr>
                      <a:r>
                        <a:rPr lang="it-IT" sz="2000">
                          <a:effectLst/>
                          <a:latin typeface="+mn-lt"/>
                          <a:ea typeface="Times New Roman" panose="02020603050405020304" pitchFamily="18" charset="0"/>
                        </a:rPr>
                        <a:t>Nvidia TITAN V</a:t>
                      </a:r>
                      <a:endParaRPr lang="en-US" sz="2000">
                        <a:effectLst/>
                        <a:latin typeface="+mn-lt"/>
                        <a:ea typeface="Times New Roman" panose="02020603050405020304" pitchFamily="18" charset="0"/>
                      </a:endParaRPr>
                    </a:p>
                  </a:txBody>
                  <a:tcPr marL="68580" marR="68580" marT="0" marB="0" anchor="ctr"/>
                </a:tc>
                <a:tc>
                  <a:txBody>
                    <a:bodyPr/>
                    <a:lstStyle/>
                    <a:p>
                      <a:pPr algn="ctr">
                        <a:spcAft>
                          <a:spcPts val="0"/>
                        </a:spcAft>
                      </a:pPr>
                      <a:r>
                        <a:rPr lang="it-IT" sz="2000">
                          <a:effectLst/>
                          <a:latin typeface="+mn-lt"/>
                          <a:ea typeface="Times New Roman" panose="02020603050405020304" pitchFamily="18" charset="0"/>
                        </a:rPr>
                        <a:t>0.011</a:t>
                      </a:r>
                      <a:endParaRPr lang="en-US" sz="2000">
                        <a:effectLst/>
                        <a:latin typeface="+mn-lt"/>
                        <a:ea typeface="Times New Roman" panose="02020603050405020304" pitchFamily="18" charset="0"/>
                      </a:endParaRPr>
                    </a:p>
                  </a:txBody>
                  <a:tcPr marL="68580" marR="68580" marT="0" marB="0" anchor="ctr"/>
                </a:tc>
                <a:tc>
                  <a:txBody>
                    <a:bodyPr/>
                    <a:lstStyle/>
                    <a:p>
                      <a:pPr algn="ctr">
                        <a:spcAft>
                          <a:spcPts val="0"/>
                        </a:spcAft>
                      </a:pPr>
                      <a:r>
                        <a:rPr lang="it-IT" sz="2000">
                          <a:effectLst/>
                          <a:latin typeface="+mn-lt"/>
                          <a:ea typeface="Times New Roman" panose="02020603050405020304" pitchFamily="18" charset="0"/>
                        </a:rPr>
                        <a:t>0.016</a:t>
                      </a:r>
                      <a:endParaRPr lang="en-US" sz="2000">
                        <a:effectLst/>
                        <a:latin typeface="+mn-lt"/>
                        <a:ea typeface="Times New Roman" panose="02020603050405020304" pitchFamily="18" charset="0"/>
                      </a:endParaRPr>
                    </a:p>
                  </a:txBody>
                  <a:tcPr marL="68580" marR="68580" marT="0" marB="0" anchor="ctr"/>
                </a:tc>
                <a:tc>
                  <a:txBody>
                    <a:bodyPr/>
                    <a:lstStyle/>
                    <a:p>
                      <a:pPr algn="ctr">
                        <a:spcAft>
                          <a:spcPts val="0"/>
                        </a:spcAft>
                      </a:pPr>
                      <a:r>
                        <a:rPr lang="it-IT" sz="2000" dirty="0">
                          <a:solidFill>
                            <a:schemeClr val="accent6">
                              <a:lumMod val="75000"/>
                            </a:schemeClr>
                          </a:solidFill>
                          <a:effectLst/>
                          <a:latin typeface="+mn-lt"/>
                          <a:ea typeface="Times New Roman" panose="02020603050405020304" pitchFamily="18" charset="0"/>
                        </a:rPr>
                        <a:t>0.020</a:t>
                      </a:r>
                      <a:endParaRPr lang="en-US" sz="2000" dirty="0">
                        <a:solidFill>
                          <a:schemeClr val="accent6">
                            <a:lumMod val="75000"/>
                          </a:schemeClr>
                        </a:solidFill>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2779039283"/>
                  </a:ext>
                </a:extLst>
              </a:tr>
            </a:tbl>
          </a:graphicData>
        </a:graphic>
      </p:graphicFrame>
      <p:sp>
        <p:nvSpPr>
          <p:cNvPr id="5" name="矩形 4"/>
          <p:cNvSpPr/>
          <p:nvPr/>
        </p:nvSpPr>
        <p:spPr>
          <a:xfrm>
            <a:off x="5352198" y="4940491"/>
            <a:ext cx="996287" cy="232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7"/>
          <p:cNvSpPr/>
          <p:nvPr/>
        </p:nvSpPr>
        <p:spPr>
          <a:xfrm>
            <a:off x="6832127" y="4931491"/>
            <a:ext cx="996287" cy="232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矩形 9"/>
          <p:cNvSpPr/>
          <p:nvPr/>
        </p:nvSpPr>
        <p:spPr>
          <a:xfrm>
            <a:off x="8303100" y="4929315"/>
            <a:ext cx="996287" cy="232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矩形 10"/>
          <p:cNvSpPr/>
          <p:nvPr/>
        </p:nvSpPr>
        <p:spPr>
          <a:xfrm>
            <a:off x="5409064" y="5305260"/>
            <a:ext cx="996287" cy="232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矩形 11"/>
          <p:cNvSpPr/>
          <p:nvPr/>
        </p:nvSpPr>
        <p:spPr>
          <a:xfrm>
            <a:off x="6888993" y="5296260"/>
            <a:ext cx="996287" cy="232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矩形 12"/>
          <p:cNvSpPr/>
          <p:nvPr/>
        </p:nvSpPr>
        <p:spPr>
          <a:xfrm>
            <a:off x="8359966" y="5294084"/>
            <a:ext cx="996287" cy="232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22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8" grpId="0" animBg="1"/>
      <p:bldP spid="10" grpId="0" animBg="1"/>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latin typeface="+mn-lt"/>
              </a:rPr>
              <a:t>Outline</a:t>
            </a:r>
            <a:endParaRPr lang="zh-TW" altLang="en-US" b="1" dirty="0">
              <a:latin typeface="+mn-lt"/>
            </a:endParaRPr>
          </a:p>
        </p:txBody>
      </p:sp>
      <p:sp>
        <p:nvSpPr>
          <p:cNvPr id="3" name="內容版面配置區 2"/>
          <p:cNvSpPr>
            <a:spLocks noGrp="1"/>
          </p:cNvSpPr>
          <p:nvPr>
            <p:ph idx="1"/>
          </p:nvPr>
        </p:nvSpPr>
        <p:spPr/>
        <p:txBody>
          <a:bodyPr>
            <a:normAutofit/>
          </a:bodyPr>
          <a:lstStyle/>
          <a:p>
            <a:r>
              <a:rPr lang="en-US" altLang="zh-TW" dirty="0" smtClean="0"/>
              <a:t>Background</a:t>
            </a:r>
          </a:p>
          <a:p>
            <a:r>
              <a:rPr lang="en-US" altLang="zh-TW" dirty="0" smtClean="0"/>
              <a:t>Neural vocoder</a:t>
            </a:r>
            <a:endParaRPr lang="en-US" altLang="zh-TW" dirty="0" smtClean="0"/>
          </a:p>
          <a:p>
            <a:r>
              <a:rPr lang="en-US" altLang="zh-TW" dirty="0" smtClean="0"/>
              <a:t>Quasi-periodic neural vocoder</a:t>
            </a:r>
          </a:p>
          <a:p>
            <a:r>
              <a:rPr lang="en-US" altLang="zh-TW" dirty="0" smtClean="0"/>
              <a:t>Experiments</a:t>
            </a:r>
          </a:p>
          <a:p>
            <a:r>
              <a:rPr lang="en-US" altLang="zh-TW" dirty="0" smtClean="0"/>
              <a:t>Discussion</a:t>
            </a:r>
            <a:endParaRPr lang="en-US" altLang="zh-TW" dirty="0" smtClean="0"/>
          </a:p>
          <a:p>
            <a:r>
              <a:rPr lang="en-US" altLang="zh-TW" dirty="0" smtClean="0"/>
              <a:t>Conclusion</a:t>
            </a:r>
            <a:endParaRPr lang="en-US" altLang="zh-TW" dirty="0" smtClean="0"/>
          </a:p>
          <a:p>
            <a:pPr lvl="1"/>
            <a:endParaRPr lang="en-US" altLang="zh-TW" dirty="0" smtClean="0"/>
          </a:p>
          <a:p>
            <a:endParaRPr lang="en-US" altLang="zh-TW" dirty="0" smtClean="0"/>
          </a:p>
          <a:p>
            <a:pPr lvl="1"/>
            <a:endParaRPr lang="en-US" altLang="zh-TW" dirty="0" smtClean="0"/>
          </a:p>
          <a:p>
            <a:pPr lvl="1"/>
            <a:endParaRPr lang="en-US" altLang="zh-TW" dirty="0" smtClean="0"/>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3</a:t>
            </a:fld>
            <a:endParaRPr lang="zh-TW" altLang="en-US"/>
          </a:p>
        </p:txBody>
      </p:sp>
    </p:spTree>
    <p:extLst>
      <p:ext uri="{BB962C8B-B14F-4D97-AF65-F5344CB8AC3E}">
        <p14:creationId xmlns:p14="http://schemas.microsoft.com/office/powerpoint/2010/main" val="17284308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latin typeface="+mn-lt"/>
              </a:rPr>
              <a:t>Understanding of QP Structure</a:t>
            </a:r>
            <a:endParaRPr lang="zh-TW" altLang="en-US" sz="2000" b="1" dirty="0">
              <a:latin typeface="+mn-lt"/>
            </a:endParaRPr>
          </a:p>
        </p:txBody>
      </p:sp>
      <p:sp>
        <p:nvSpPr>
          <p:cNvPr id="3" name="內容版面配置區 2"/>
          <p:cNvSpPr>
            <a:spLocks noGrp="1"/>
          </p:cNvSpPr>
          <p:nvPr>
            <p:ph idx="1"/>
          </p:nvPr>
        </p:nvSpPr>
        <p:spPr/>
        <p:txBody>
          <a:bodyPr>
            <a:normAutofit/>
          </a:bodyPr>
          <a:lstStyle/>
          <a:p>
            <a:r>
              <a:rPr lang="en-US" dirty="0"/>
              <a:t>V</a:t>
            </a:r>
            <a:r>
              <a:rPr lang="en-US" dirty="0" smtClean="0"/>
              <a:t>isualized </a:t>
            </a:r>
            <a:r>
              <a:rPr lang="en-US" dirty="0"/>
              <a:t>intermediate </a:t>
            </a:r>
            <a:r>
              <a:rPr lang="en-US" dirty="0" smtClean="0"/>
              <a:t>outputs</a:t>
            </a:r>
          </a:p>
          <a:p>
            <a:pPr lvl="1"/>
            <a:r>
              <a:rPr lang="en-US" altLang="zh-TW" dirty="0" smtClean="0"/>
              <a:t>Cumulative output of skip connections</a:t>
            </a:r>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39</a:t>
            </a:fld>
            <a:endParaRPr lang="zh-TW" altLang="en-US"/>
          </a:p>
        </p:txBody>
      </p:sp>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0824" y="3204042"/>
            <a:ext cx="3608854" cy="3152312"/>
          </a:xfrm>
          <a:prstGeom prst="rect">
            <a:avLst/>
          </a:prstGeom>
          <a:ln>
            <a:solidFill>
              <a:schemeClr val="bg2">
                <a:lumMod val="90000"/>
              </a:schemeClr>
            </a:solidFill>
          </a:ln>
        </p:spPr>
      </p:pic>
      <p:pic>
        <p:nvPicPr>
          <p:cNvPr id="10" name="圖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0496" y="3204041"/>
            <a:ext cx="3608854" cy="3152312"/>
          </a:xfrm>
          <a:prstGeom prst="rect">
            <a:avLst/>
          </a:prstGeom>
          <a:ln>
            <a:solidFill>
              <a:schemeClr val="bg2">
                <a:lumMod val="90000"/>
              </a:schemeClr>
            </a:solidFill>
          </a:ln>
        </p:spPr>
      </p:pic>
      <p:sp>
        <p:nvSpPr>
          <p:cNvPr id="11" name="矩形 10"/>
          <p:cNvSpPr/>
          <p:nvPr/>
        </p:nvSpPr>
        <p:spPr>
          <a:xfrm>
            <a:off x="2330824" y="2803931"/>
            <a:ext cx="3608854" cy="400110"/>
          </a:xfrm>
          <a:prstGeom prst="rect">
            <a:avLst/>
          </a:prstGeom>
          <a:noFill/>
          <a:ln>
            <a:solidFill>
              <a:schemeClr val="bg2">
                <a:lumMod val="90000"/>
              </a:schemeClr>
            </a:solidFill>
          </a:ln>
        </p:spPr>
        <p:txBody>
          <a:bodyPr wrap="square" lIns="91440" tIns="45720" rIns="91440" bIns="45720">
            <a:spAutoFit/>
          </a:bodyPr>
          <a:lstStyle/>
          <a:p>
            <a:pPr algn="ctr"/>
            <a:r>
              <a:rPr lang="en-US" altLang="zh-TW" sz="2000" b="1" dirty="0">
                <a:ln w="0"/>
                <a:solidFill>
                  <a:schemeClr val="bg2">
                    <a:lumMod val="50000"/>
                  </a:schemeClr>
                </a:solidFill>
              </a:rPr>
              <a:t>PWG</a:t>
            </a:r>
            <a:endParaRPr lang="zh-TW" altLang="en-US" sz="2000" b="1" dirty="0">
              <a:ln w="0"/>
              <a:solidFill>
                <a:schemeClr val="bg2">
                  <a:lumMod val="50000"/>
                </a:schemeClr>
              </a:solidFill>
            </a:endParaRPr>
          </a:p>
        </p:txBody>
      </p:sp>
      <p:sp>
        <p:nvSpPr>
          <p:cNvPr id="12" name="矩形 11"/>
          <p:cNvSpPr/>
          <p:nvPr/>
        </p:nvSpPr>
        <p:spPr>
          <a:xfrm>
            <a:off x="6430496" y="2803931"/>
            <a:ext cx="3608854" cy="400110"/>
          </a:xfrm>
          <a:prstGeom prst="rect">
            <a:avLst/>
          </a:prstGeom>
          <a:noFill/>
          <a:ln>
            <a:solidFill>
              <a:schemeClr val="bg2">
                <a:lumMod val="90000"/>
              </a:schemeClr>
            </a:solidFill>
          </a:ln>
        </p:spPr>
        <p:txBody>
          <a:bodyPr wrap="square" lIns="91440" tIns="45720" rIns="91440" bIns="45720">
            <a:spAutoFit/>
          </a:bodyPr>
          <a:lstStyle/>
          <a:p>
            <a:pPr algn="ctr"/>
            <a:r>
              <a:rPr lang="en-US" altLang="zh-TW" sz="2000" b="1" dirty="0">
                <a:ln w="0"/>
              </a:rPr>
              <a:t>QPPWG (</a:t>
            </a:r>
            <a:r>
              <a:rPr lang="en-US" altLang="zh-TW" sz="2000" b="1" dirty="0">
                <a:ln w="0"/>
                <a:solidFill>
                  <a:srgbClr val="808000"/>
                </a:solidFill>
              </a:rPr>
              <a:t>adaptive</a:t>
            </a:r>
            <a:r>
              <a:rPr lang="en-US" altLang="zh-TW" sz="2000" b="1" dirty="0">
                <a:ln w="0"/>
              </a:rPr>
              <a:t> </a:t>
            </a:r>
            <a:r>
              <a:rPr lang="en-US" altLang="zh-TW" sz="2000" b="1" dirty="0">
                <a:ln w="0"/>
                <a:sym typeface="Wingdings" panose="05000000000000000000" pitchFamily="2" charset="2"/>
              </a:rPr>
              <a:t> </a:t>
            </a:r>
            <a:r>
              <a:rPr lang="en-US" altLang="zh-TW" sz="2000" b="1" dirty="0">
                <a:ln w="0"/>
                <a:solidFill>
                  <a:schemeClr val="accent5">
                    <a:lumMod val="50000"/>
                  </a:schemeClr>
                </a:solidFill>
              </a:rPr>
              <a:t>fixed</a:t>
            </a:r>
            <a:r>
              <a:rPr lang="en-US" altLang="zh-TW" sz="2000" b="1" dirty="0">
                <a:ln w="0"/>
              </a:rPr>
              <a:t>)</a:t>
            </a:r>
            <a:endParaRPr lang="zh-TW" altLang="en-US" sz="2000" b="1" dirty="0">
              <a:ln w="0"/>
            </a:endParaRPr>
          </a:p>
        </p:txBody>
      </p:sp>
      <p:sp>
        <p:nvSpPr>
          <p:cNvPr id="13" name="矩形 12"/>
          <p:cNvSpPr/>
          <p:nvPr/>
        </p:nvSpPr>
        <p:spPr>
          <a:xfrm>
            <a:off x="2330824" y="2803931"/>
            <a:ext cx="3608854" cy="35524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矩形 13"/>
          <p:cNvSpPr/>
          <p:nvPr/>
        </p:nvSpPr>
        <p:spPr>
          <a:xfrm>
            <a:off x="6430496" y="2803931"/>
            <a:ext cx="3608854" cy="35524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矩形 14"/>
          <p:cNvSpPr/>
          <p:nvPr/>
        </p:nvSpPr>
        <p:spPr>
          <a:xfrm>
            <a:off x="10039350" y="3510569"/>
            <a:ext cx="2052850" cy="1938992"/>
          </a:xfrm>
          <a:prstGeom prst="rect">
            <a:avLst/>
          </a:prstGeom>
          <a:noFill/>
        </p:spPr>
        <p:txBody>
          <a:bodyPr wrap="square" lIns="91440" tIns="45720" rIns="91440" bIns="45720">
            <a:spAutoFit/>
          </a:bodyPr>
          <a:lstStyle/>
          <a:p>
            <a:pPr algn="ctr"/>
            <a:r>
              <a:rPr lang="en-US" altLang="zh-TW" sz="2400" b="1" dirty="0" smtClean="0">
                <a:ln w="0"/>
                <a:solidFill>
                  <a:srgbClr val="FF0000"/>
                </a:solidFill>
              </a:rPr>
              <a:t>First generate harmonic </a:t>
            </a:r>
          </a:p>
          <a:p>
            <a:pPr algn="ctr"/>
            <a:r>
              <a:rPr lang="en-US" altLang="zh-TW" sz="2400" b="1" dirty="0" smtClean="0">
                <a:ln w="0"/>
                <a:solidFill>
                  <a:srgbClr val="FF0000"/>
                </a:solidFill>
              </a:rPr>
              <a:t>and then </a:t>
            </a:r>
          </a:p>
          <a:p>
            <a:pPr algn="ctr"/>
            <a:r>
              <a:rPr lang="en-US" altLang="zh-TW" sz="2400" b="1" dirty="0" smtClean="0">
                <a:ln w="0"/>
                <a:solidFill>
                  <a:srgbClr val="FF0000"/>
                </a:solidFill>
              </a:rPr>
              <a:t>non-harmonic components</a:t>
            </a:r>
            <a:endParaRPr lang="zh-TW" altLang="en-US" sz="2400" b="1" cap="none" spc="0" dirty="0">
              <a:ln w="0"/>
              <a:solidFill>
                <a:srgbClr val="FF0000"/>
              </a:solidFill>
            </a:endParaRPr>
          </a:p>
        </p:txBody>
      </p:sp>
      <p:sp>
        <p:nvSpPr>
          <p:cNvPr id="16" name="矩形 15"/>
          <p:cNvSpPr/>
          <p:nvPr/>
        </p:nvSpPr>
        <p:spPr>
          <a:xfrm>
            <a:off x="277974" y="3510569"/>
            <a:ext cx="2052850" cy="1938992"/>
          </a:xfrm>
          <a:prstGeom prst="rect">
            <a:avLst/>
          </a:prstGeom>
          <a:noFill/>
        </p:spPr>
        <p:txBody>
          <a:bodyPr wrap="square" lIns="91440" tIns="45720" rIns="91440" bIns="45720">
            <a:spAutoFit/>
          </a:bodyPr>
          <a:lstStyle/>
          <a:p>
            <a:pPr algn="ctr"/>
            <a:r>
              <a:rPr lang="en-US" altLang="zh-TW" sz="2400" b="1" dirty="0" smtClean="0">
                <a:ln w="0"/>
                <a:solidFill>
                  <a:srgbClr val="FF0000"/>
                </a:solidFill>
              </a:rPr>
              <a:t>Gradually generate both harmonic and non-harmonic components</a:t>
            </a:r>
            <a:endParaRPr lang="zh-TW" altLang="en-US" sz="2400" b="1" cap="none" spc="0" dirty="0">
              <a:ln w="0"/>
              <a:solidFill>
                <a:srgbClr val="FF0000"/>
              </a:solidFill>
            </a:endParaRPr>
          </a:p>
        </p:txBody>
      </p:sp>
    </p:spTree>
    <p:extLst>
      <p:ext uri="{BB962C8B-B14F-4D97-AF65-F5344CB8AC3E}">
        <p14:creationId xmlns:p14="http://schemas.microsoft.com/office/powerpoint/2010/main" val="2244904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3"/>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5" grpId="0"/>
      <p:bldP spid="16" grpId="0"/>
      <p:bldP spid="16"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latin typeface="+mn-lt"/>
              </a:rPr>
              <a:t>Understanding of QP Structure</a:t>
            </a:r>
            <a:endParaRPr lang="zh-TW" altLang="en-US" sz="2000" b="1" dirty="0">
              <a:latin typeface="+mn-lt"/>
            </a:endParaRPr>
          </a:p>
        </p:txBody>
      </p:sp>
      <p:sp>
        <p:nvSpPr>
          <p:cNvPr id="3" name="內容版面配置區 2"/>
          <p:cNvSpPr>
            <a:spLocks noGrp="1"/>
          </p:cNvSpPr>
          <p:nvPr>
            <p:ph idx="1"/>
          </p:nvPr>
        </p:nvSpPr>
        <p:spPr/>
        <p:txBody>
          <a:bodyPr>
            <a:normAutofit/>
          </a:bodyPr>
          <a:lstStyle/>
          <a:p>
            <a:r>
              <a:rPr lang="en-US" dirty="0" smtClean="0">
                <a:solidFill>
                  <a:srgbClr val="808000"/>
                </a:solidFill>
              </a:rPr>
              <a:t>Adaptive</a:t>
            </a:r>
            <a:r>
              <a:rPr lang="en-US" dirty="0"/>
              <a:t> </a:t>
            </a:r>
            <a:r>
              <a:rPr lang="en-US" dirty="0" smtClean="0">
                <a:sym typeface="Wingdings" panose="05000000000000000000" pitchFamily="2" charset="2"/>
              </a:rPr>
              <a:t></a:t>
            </a:r>
            <a:r>
              <a:rPr lang="en-US" dirty="0" smtClean="0"/>
              <a:t> modeling source signal (harmonic component</a:t>
            </a:r>
            <a:r>
              <a:rPr lang="en-US" altLang="zh-TW" dirty="0" smtClean="0"/>
              <a:t>)</a:t>
            </a:r>
            <a:endParaRPr lang="en-US" dirty="0" smtClean="0"/>
          </a:p>
          <a:p>
            <a:r>
              <a:rPr lang="en-US" altLang="zh-TW" dirty="0" smtClean="0">
                <a:solidFill>
                  <a:schemeClr val="accent5">
                    <a:lumMod val="50000"/>
                  </a:schemeClr>
                </a:solidFill>
              </a:rPr>
              <a:t>Fixed</a:t>
            </a:r>
            <a:r>
              <a:rPr lang="en-US" altLang="zh-TW" dirty="0" smtClean="0"/>
              <a:t> </a:t>
            </a:r>
            <a:r>
              <a:rPr lang="en-US" altLang="zh-TW" dirty="0" smtClean="0">
                <a:sym typeface="Wingdings" panose="05000000000000000000" pitchFamily="2" charset="2"/>
              </a:rPr>
              <a:t></a:t>
            </a:r>
            <a:r>
              <a:rPr lang="en-US" altLang="zh-TW" dirty="0" smtClean="0"/>
              <a:t> spectral filtering (non-harmonic component)</a:t>
            </a:r>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40</a:t>
            </a:fld>
            <a:endParaRPr lang="zh-TW" altLang="en-US"/>
          </a:p>
        </p:txBody>
      </p:sp>
      <p:pic>
        <p:nvPicPr>
          <p:cNvPr id="10" name="圖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0496" y="3204041"/>
            <a:ext cx="3608854" cy="3152312"/>
          </a:xfrm>
          <a:prstGeom prst="rect">
            <a:avLst/>
          </a:prstGeom>
          <a:ln>
            <a:solidFill>
              <a:schemeClr val="bg2">
                <a:lumMod val="90000"/>
              </a:schemeClr>
            </a:solidFill>
          </a:ln>
        </p:spPr>
      </p:pic>
      <p:sp>
        <p:nvSpPr>
          <p:cNvPr id="11" name="矩形 10"/>
          <p:cNvSpPr/>
          <p:nvPr/>
        </p:nvSpPr>
        <p:spPr>
          <a:xfrm>
            <a:off x="2330824" y="2803930"/>
            <a:ext cx="3608854" cy="400110"/>
          </a:xfrm>
          <a:prstGeom prst="rect">
            <a:avLst/>
          </a:prstGeom>
          <a:noFill/>
          <a:ln>
            <a:solidFill>
              <a:schemeClr val="bg2">
                <a:lumMod val="90000"/>
              </a:schemeClr>
            </a:solidFill>
          </a:ln>
        </p:spPr>
        <p:txBody>
          <a:bodyPr wrap="square" lIns="91440" tIns="45720" rIns="91440" bIns="45720">
            <a:spAutoFit/>
          </a:bodyPr>
          <a:lstStyle/>
          <a:p>
            <a:pPr algn="ctr"/>
            <a:r>
              <a:rPr lang="en-US" altLang="zh-TW" sz="2000" b="1" dirty="0">
                <a:ln w="0"/>
              </a:rPr>
              <a:t>QPPWG (</a:t>
            </a:r>
            <a:r>
              <a:rPr lang="en-US" altLang="zh-TW" sz="2000" b="1" dirty="0">
                <a:ln w="0"/>
                <a:solidFill>
                  <a:schemeClr val="accent5">
                    <a:lumMod val="50000"/>
                  </a:schemeClr>
                </a:solidFill>
              </a:rPr>
              <a:t>fixed</a:t>
            </a:r>
            <a:r>
              <a:rPr lang="en-US" altLang="zh-TW" sz="2000" b="1" dirty="0">
                <a:ln w="0"/>
              </a:rPr>
              <a:t> </a:t>
            </a:r>
            <a:r>
              <a:rPr lang="en-US" altLang="zh-TW" sz="2000" b="1" dirty="0">
                <a:ln w="0"/>
                <a:sym typeface="Wingdings" panose="05000000000000000000" pitchFamily="2" charset="2"/>
              </a:rPr>
              <a:t> </a:t>
            </a:r>
            <a:r>
              <a:rPr lang="en-US" altLang="zh-TW" sz="2000" b="1" dirty="0">
                <a:ln w="0"/>
                <a:solidFill>
                  <a:srgbClr val="808000"/>
                </a:solidFill>
              </a:rPr>
              <a:t>adaptive</a:t>
            </a:r>
            <a:r>
              <a:rPr lang="en-US" altLang="zh-TW" sz="2000" b="1" dirty="0">
                <a:ln w="0"/>
              </a:rPr>
              <a:t>)</a:t>
            </a:r>
            <a:endParaRPr lang="zh-TW" altLang="en-US" sz="2000" b="1" dirty="0">
              <a:ln w="0"/>
            </a:endParaRPr>
          </a:p>
        </p:txBody>
      </p:sp>
      <p:sp>
        <p:nvSpPr>
          <p:cNvPr id="12" name="矩形 11"/>
          <p:cNvSpPr/>
          <p:nvPr/>
        </p:nvSpPr>
        <p:spPr>
          <a:xfrm>
            <a:off x="6430496" y="2803929"/>
            <a:ext cx="3608854" cy="400110"/>
          </a:xfrm>
          <a:prstGeom prst="rect">
            <a:avLst/>
          </a:prstGeom>
          <a:noFill/>
          <a:ln>
            <a:solidFill>
              <a:schemeClr val="bg2">
                <a:lumMod val="90000"/>
              </a:schemeClr>
            </a:solidFill>
          </a:ln>
        </p:spPr>
        <p:txBody>
          <a:bodyPr wrap="square" lIns="91440" tIns="45720" rIns="91440" bIns="45720">
            <a:spAutoFit/>
          </a:bodyPr>
          <a:lstStyle/>
          <a:p>
            <a:pPr algn="ctr"/>
            <a:r>
              <a:rPr lang="en-US" altLang="zh-TW" sz="2000" b="1" dirty="0">
                <a:ln w="0"/>
              </a:rPr>
              <a:t>QPPWG (</a:t>
            </a:r>
            <a:r>
              <a:rPr lang="en-US" altLang="zh-TW" sz="2000" b="1" dirty="0">
                <a:ln w="0"/>
                <a:solidFill>
                  <a:srgbClr val="808000"/>
                </a:solidFill>
              </a:rPr>
              <a:t>adaptive</a:t>
            </a:r>
            <a:r>
              <a:rPr lang="en-US" altLang="zh-TW" sz="2000" b="1" dirty="0">
                <a:ln w="0"/>
              </a:rPr>
              <a:t> </a:t>
            </a:r>
            <a:r>
              <a:rPr lang="en-US" altLang="zh-TW" sz="2000" b="1" dirty="0">
                <a:ln w="0"/>
                <a:sym typeface="Wingdings" panose="05000000000000000000" pitchFamily="2" charset="2"/>
              </a:rPr>
              <a:t> </a:t>
            </a:r>
            <a:r>
              <a:rPr lang="en-US" altLang="zh-TW" sz="2000" b="1" dirty="0">
                <a:ln w="0"/>
                <a:solidFill>
                  <a:schemeClr val="accent5">
                    <a:lumMod val="50000"/>
                  </a:schemeClr>
                </a:solidFill>
              </a:rPr>
              <a:t>fixed</a:t>
            </a:r>
            <a:r>
              <a:rPr lang="en-US" altLang="zh-TW" sz="2000" b="1" dirty="0">
                <a:ln w="0"/>
              </a:rPr>
              <a:t>)</a:t>
            </a:r>
            <a:endParaRPr lang="zh-TW" altLang="en-US" sz="2000" b="1" dirty="0">
              <a:ln w="0"/>
            </a:endParaRPr>
          </a:p>
        </p:txBody>
      </p:sp>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0824" y="3204039"/>
            <a:ext cx="3608855" cy="3152314"/>
          </a:xfrm>
          <a:prstGeom prst="rect">
            <a:avLst/>
          </a:prstGeom>
          <a:ln>
            <a:solidFill>
              <a:schemeClr val="bg2">
                <a:lumMod val="90000"/>
              </a:schemeClr>
            </a:solidFill>
          </a:ln>
        </p:spPr>
      </p:pic>
      <p:sp>
        <p:nvSpPr>
          <p:cNvPr id="9" name="矩形 8"/>
          <p:cNvSpPr/>
          <p:nvPr/>
        </p:nvSpPr>
        <p:spPr>
          <a:xfrm>
            <a:off x="2330824" y="2803931"/>
            <a:ext cx="3608854" cy="35524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矩形 12"/>
          <p:cNvSpPr/>
          <p:nvPr/>
        </p:nvSpPr>
        <p:spPr>
          <a:xfrm>
            <a:off x="277973" y="3504221"/>
            <a:ext cx="2052850" cy="1938992"/>
          </a:xfrm>
          <a:prstGeom prst="rect">
            <a:avLst/>
          </a:prstGeom>
          <a:noFill/>
        </p:spPr>
        <p:txBody>
          <a:bodyPr wrap="square" lIns="91440" tIns="45720" rIns="91440" bIns="45720">
            <a:spAutoFit/>
          </a:bodyPr>
          <a:lstStyle/>
          <a:p>
            <a:pPr algn="ctr"/>
            <a:r>
              <a:rPr lang="en-US" altLang="zh-TW" sz="2400" b="1" dirty="0" smtClean="0">
                <a:ln w="0"/>
                <a:solidFill>
                  <a:srgbClr val="FF0000"/>
                </a:solidFill>
              </a:rPr>
              <a:t>First generate non-harmonic </a:t>
            </a:r>
          </a:p>
          <a:p>
            <a:pPr algn="ctr"/>
            <a:r>
              <a:rPr lang="en-US" altLang="zh-TW" sz="2400" b="1" dirty="0" smtClean="0">
                <a:ln w="0"/>
                <a:solidFill>
                  <a:srgbClr val="FF0000"/>
                </a:solidFill>
              </a:rPr>
              <a:t>and then </a:t>
            </a:r>
          </a:p>
          <a:p>
            <a:pPr algn="ctr"/>
            <a:r>
              <a:rPr lang="en-US" altLang="zh-TW" sz="2400" b="1" dirty="0" smtClean="0">
                <a:ln w="0"/>
                <a:solidFill>
                  <a:srgbClr val="FF0000"/>
                </a:solidFill>
              </a:rPr>
              <a:t>harmonic components</a:t>
            </a:r>
            <a:endParaRPr lang="zh-TW" altLang="en-US" sz="2400" b="1" cap="none" spc="0" dirty="0">
              <a:ln w="0"/>
              <a:solidFill>
                <a:srgbClr val="FF0000"/>
              </a:solidFill>
            </a:endParaRPr>
          </a:p>
        </p:txBody>
      </p:sp>
    </p:spTree>
    <p:extLst>
      <p:ext uri="{BB962C8B-B14F-4D97-AF65-F5344CB8AC3E}">
        <p14:creationId xmlns:p14="http://schemas.microsoft.com/office/powerpoint/2010/main" val="162348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P spid="13"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a:bodyPr>
          <a:lstStyle/>
          <a:p>
            <a:endParaRPr lang="en-US" dirty="0" smtClean="0"/>
          </a:p>
        </p:txBody>
      </p:sp>
      <p:pic>
        <p:nvPicPr>
          <p:cNvPr id="23" name="圖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9323" y="4400203"/>
            <a:ext cx="2075883" cy="1821999"/>
          </a:xfrm>
          <a:prstGeom prst="rect">
            <a:avLst/>
          </a:prstGeom>
          <a:ln>
            <a:noFill/>
          </a:ln>
        </p:spPr>
      </p:pic>
      <p:pic>
        <p:nvPicPr>
          <p:cNvPr id="25" name="圖片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5206" y="4400202"/>
            <a:ext cx="2093191" cy="1821999"/>
          </a:xfrm>
          <a:prstGeom prst="rect">
            <a:avLst/>
          </a:prstGeom>
          <a:ln>
            <a:noFill/>
          </a:ln>
        </p:spPr>
      </p:pic>
      <p:pic>
        <p:nvPicPr>
          <p:cNvPr id="27" name="圖片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8397" y="4400202"/>
            <a:ext cx="2063806" cy="1821999"/>
          </a:xfrm>
          <a:prstGeom prst="rect">
            <a:avLst/>
          </a:prstGeom>
          <a:ln>
            <a:noFill/>
          </a:ln>
        </p:spPr>
      </p:pic>
      <p:sp>
        <p:nvSpPr>
          <p:cNvPr id="21" name="矩形 20"/>
          <p:cNvSpPr/>
          <p:nvPr/>
        </p:nvSpPr>
        <p:spPr>
          <a:xfrm>
            <a:off x="4129321" y="1990318"/>
            <a:ext cx="2069435" cy="461665"/>
          </a:xfrm>
          <a:prstGeom prst="rect">
            <a:avLst/>
          </a:prstGeom>
          <a:noFill/>
          <a:ln>
            <a:noFill/>
          </a:ln>
        </p:spPr>
        <p:txBody>
          <a:bodyPr wrap="square" lIns="91440" tIns="45720" rIns="91440" bIns="45720">
            <a:spAutoFit/>
          </a:bodyPr>
          <a:lstStyle/>
          <a:p>
            <a:pPr algn="ctr"/>
            <a:r>
              <a:rPr lang="en-US" altLang="zh-TW" sz="2400" b="1" dirty="0" smtClean="0">
                <a:ln w="0"/>
              </a:rPr>
              <a:t>½ pitch</a:t>
            </a:r>
            <a:endParaRPr lang="zh-TW" altLang="en-US" sz="2400" b="1" baseline="-25000" dirty="0">
              <a:ln w="0"/>
            </a:endParaRPr>
          </a:p>
        </p:txBody>
      </p:sp>
      <p:pic>
        <p:nvPicPr>
          <p:cNvPr id="5" name="圖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4224" y="2568216"/>
            <a:ext cx="2064532" cy="1803357"/>
          </a:xfrm>
          <a:prstGeom prst="rect">
            <a:avLst/>
          </a:prstGeom>
          <a:ln>
            <a:noFill/>
          </a:ln>
        </p:spPr>
      </p:pic>
      <p:sp>
        <p:nvSpPr>
          <p:cNvPr id="2" name="標題 1"/>
          <p:cNvSpPr>
            <a:spLocks noGrp="1"/>
          </p:cNvSpPr>
          <p:nvPr>
            <p:ph type="title"/>
          </p:nvPr>
        </p:nvSpPr>
        <p:spPr/>
        <p:txBody>
          <a:bodyPr/>
          <a:lstStyle/>
          <a:p>
            <a:pPr algn="ctr"/>
            <a:r>
              <a:rPr lang="en-US" altLang="zh-TW" b="1" dirty="0" smtClean="0">
                <a:latin typeface="+mn-lt"/>
              </a:rPr>
              <a:t>Source-filter Like Speech Modeling</a:t>
            </a:r>
            <a:endParaRPr lang="zh-TW" altLang="en-US" sz="2000" b="1" dirty="0">
              <a:latin typeface="+mn-lt"/>
            </a:endParaRPr>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41</a:t>
            </a:fld>
            <a:endParaRPr lang="zh-TW" altLang="en-US"/>
          </a:p>
        </p:txBody>
      </p:sp>
      <p:pic>
        <p:nvPicPr>
          <p:cNvPr id="8" name="圖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5206" y="2564282"/>
            <a:ext cx="2069037" cy="1807291"/>
          </a:xfrm>
          <a:prstGeom prst="rect">
            <a:avLst/>
          </a:prstGeom>
          <a:ln>
            <a:noFill/>
          </a:ln>
        </p:spPr>
      </p:pic>
      <p:pic>
        <p:nvPicPr>
          <p:cNvPr id="15" name="圖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98397" y="2568216"/>
            <a:ext cx="2058179" cy="1803357"/>
          </a:xfrm>
          <a:prstGeom prst="rect">
            <a:avLst/>
          </a:prstGeom>
          <a:ln>
            <a:noFill/>
          </a:ln>
        </p:spPr>
      </p:pic>
      <p:sp>
        <p:nvSpPr>
          <p:cNvPr id="11" name="矩形 10"/>
          <p:cNvSpPr/>
          <p:nvPr/>
        </p:nvSpPr>
        <p:spPr>
          <a:xfrm>
            <a:off x="1148975" y="2519452"/>
            <a:ext cx="2985249" cy="707886"/>
          </a:xfrm>
          <a:prstGeom prst="rect">
            <a:avLst/>
          </a:prstGeom>
          <a:noFill/>
          <a:ln>
            <a:solidFill>
              <a:schemeClr val="bg2">
                <a:lumMod val="90000"/>
              </a:schemeClr>
            </a:solidFill>
          </a:ln>
        </p:spPr>
        <p:txBody>
          <a:bodyPr wrap="square" lIns="91440" tIns="45720" rIns="91440" bIns="45720">
            <a:spAutoFit/>
          </a:bodyPr>
          <a:lstStyle/>
          <a:p>
            <a:pPr algn="ctr"/>
            <a:r>
              <a:rPr lang="en-US" altLang="zh-TW" sz="2000" b="1" dirty="0" smtClean="0">
                <a:ln w="0"/>
              </a:rPr>
              <a:t>First 10</a:t>
            </a:r>
            <a:r>
              <a:rPr lang="en-US" altLang="zh-TW" sz="2000" b="1" dirty="0" smtClean="0">
                <a:ln w="0"/>
                <a:solidFill>
                  <a:schemeClr val="accent5">
                    <a:lumMod val="50000"/>
                  </a:schemeClr>
                </a:solidFill>
              </a:rPr>
              <a:t> fixed </a:t>
            </a:r>
            <a:r>
              <a:rPr lang="en-US" altLang="zh-TW" sz="2000" b="1" dirty="0">
                <a:ln w="0"/>
              </a:rPr>
              <a:t>blocks</a:t>
            </a:r>
            <a:r>
              <a:rPr lang="en-US" altLang="zh-TW" sz="2000" b="1" dirty="0">
                <a:ln w="0"/>
                <a:solidFill>
                  <a:schemeClr val="accent5">
                    <a:lumMod val="50000"/>
                  </a:schemeClr>
                </a:solidFill>
              </a:rPr>
              <a:t> </a:t>
            </a:r>
            <a:r>
              <a:rPr lang="en-US" altLang="zh-TW" sz="2000" b="1" dirty="0" smtClean="0">
                <a:ln w="0"/>
              </a:rPr>
              <a:t>of </a:t>
            </a:r>
          </a:p>
          <a:p>
            <a:pPr algn="ctr"/>
            <a:r>
              <a:rPr lang="en-US" altLang="zh-TW" sz="2000" b="1" dirty="0" smtClean="0">
                <a:ln w="0"/>
              </a:rPr>
              <a:t>QPPWG (</a:t>
            </a:r>
            <a:r>
              <a:rPr lang="en-US" altLang="zh-TW" sz="2000" b="1" dirty="0">
                <a:ln w="0"/>
                <a:solidFill>
                  <a:schemeClr val="accent5">
                    <a:lumMod val="50000"/>
                  </a:schemeClr>
                </a:solidFill>
              </a:rPr>
              <a:t>fixed</a:t>
            </a:r>
            <a:r>
              <a:rPr lang="en-US" altLang="zh-TW" sz="2000" b="1" dirty="0">
                <a:ln w="0"/>
              </a:rPr>
              <a:t> </a:t>
            </a:r>
            <a:r>
              <a:rPr lang="en-US" altLang="zh-TW" sz="2000" b="1" dirty="0">
                <a:ln w="0"/>
                <a:sym typeface="Wingdings" panose="05000000000000000000" pitchFamily="2" charset="2"/>
              </a:rPr>
              <a:t> </a:t>
            </a:r>
            <a:r>
              <a:rPr lang="en-US" altLang="zh-TW" sz="2000" b="1" dirty="0">
                <a:ln w="0"/>
                <a:solidFill>
                  <a:srgbClr val="808000"/>
                </a:solidFill>
              </a:rPr>
              <a:t>adaptive</a:t>
            </a:r>
            <a:r>
              <a:rPr lang="en-US" altLang="zh-TW" sz="2000" b="1" dirty="0" smtClean="0">
                <a:ln w="0"/>
              </a:rPr>
              <a:t>)</a:t>
            </a:r>
            <a:endParaRPr lang="zh-TW" altLang="en-US" sz="2000" b="1" dirty="0">
              <a:ln w="0"/>
            </a:endParaRPr>
          </a:p>
        </p:txBody>
      </p:sp>
      <p:sp>
        <p:nvSpPr>
          <p:cNvPr id="9" name="矩形 8"/>
          <p:cNvSpPr/>
          <p:nvPr/>
        </p:nvSpPr>
        <p:spPr>
          <a:xfrm>
            <a:off x="4133082" y="2519452"/>
            <a:ext cx="6217043" cy="1858682"/>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矩形 12"/>
          <p:cNvSpPr/>
          <p:nvPr/>
        </p:nvSpPr>
        <p:spPr>
          <a:xfrm>
            <a:off x="4129322" y="4378134"/>
            <a:ext cx="6220803" cy="1866298"/>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矩形 11"/>
          <p:cNvSpPr/>
          <p:nvPr/>
        </p:nvSpPr>
        <p:spPr>
          <a:xfrm>
            <a:off x="1148975" y="4378134"/>
            <a:ext cx="2980347" cy="707886"/>
          </a:xfrm>
          <a:prstGeom prst="rect">
            <a:avLst/>
          </a:prstGeom>
          <a:noFill/>
          <a:ln>
            <a:solidFill>
              <a:schemeClr val="bg2">
                <a:lumMod val="90000"/>
              </a:schemeClr>
            </a:solidFill>
          </a:ln>
        </p:spPr>
        <p:txBody>
          <a:bodyPr wrap="square" lIns="91440" tIns="45720" rIns="91440" bIns="45720">
            <a:spAutoFit/>
          </a:bodyPr>
          <a:lstStyle/>
          <a:p>
            <a:pPr algn="ctr"/>
            <a:r>
              <a:rPr lang="en-US" altLang="zh-TW" sz="2000" b="1" dirty="0" smtClean="0">
                <a:ln w="0"/>
              </a:rPr>
              <a:t>First 10 </a:t>
            </a:r>
            <a:r>
              <a:rPr lang="en-US" altLang="zh-TW" sz="2000" b="1" dirty="0" smtClean="0">
                <a:ln w="0"/>
                <a:solidFill>
                  <a:srgbClr val="808000"/>
                </a:solidFill>
              </a:rPr>
              <a:t>adaptive </a:t>
            </a:r>
            <a:r>
              <a:rPr lang="en-US" altLang="zh-TW" sz="2000" b="1" dirty="0" smtClean="0">
                <a:ln w="0"/>
              </a:rPr>
              <a:t>blocks of </a:t>
            </a:r>
          </a:p>
          <a:p>
            <a:pPr algn="ctr"/>
            <a:r>
              <a:rPr lang="en-US" altLang="zh-TW" sz="2000" b="1" dirty="0" smtClean="0">
                <a:ln w="0"/>
              </a:rPr>
              <a:t>QPPWG </a:t>
            </a:r>
            <a:r>
              <a:rPr lang="en-US" altLang="zh-TW" sz="2000" b="1" dirty="0">
                <a:ln w="0"/>
              </a:rPr>
              <a:t>(</a:t>
            </a:r>
            <a:r>
              <a:rPr lang="en-US" altLang="zh-TW" sz="2000" b="1" dirty="0">
                <a:ln w="0"/>
                <a:solidFill>
                  <a:srgbClr val="808000"/>
                </a:solidFill>
              </a:rPr>
              <a:t>adaptive</a:t>
            </a:r>
            <a:r>
              <a:rPr lang="en-US" altLang="zh-TW" sz="2000" b="1" dirty="0">
                <a:ln w="0"/>
              </a:rPr>
              <a:t> </a:t>
            </a:r>
            <a:r>
              <a:rPr lang="en-US" altLang="zh-TW" sz="2000" b="1" dirty="0">
                <a:ln w="0"/>
                <a:sym typeface="Wingdings" panose="05000000000000000000" pitchFamily="2" charset="2"/>
              </a:rPr>
              <a:t> </a:t>
            </a:r>
            <a:r>
              <a:rPr lang="en-US" altLang="zh-TW" sz="2000" b="1" dirty="0">
                <a:ln w="0"/>
                <a:solidFill>
                  <a:schemeClr val="accent5">
                    <a:lumMod val="50000"/>
                  </a:schemeClr>
                </a:solidFill>
              </a:rPr>
              <a:t>fixed</a:t>
            </a:r>
            <a:r>
              <a:rPr lang="en-US" altLang="zh-TW" sz="2000" b="1" dirty="0" smtClean="0">
                <a:ln w="0"/>
              </a:rPr>
              <a:t>)</a:t>
            </a:r>
            <a:endParaRPr lang="zh-TW" altLang="en-US" sz="2000" b="1" dirty="0">
              <a:ln w="0"/>
            </a:endParaRPr>
          </a:p>
        </p:txBody>
      </p:sp>
      <p:sp>
        <p:nvSpPr>
          <p:cNvPr id="37" name="矩形 36"/>
          <p:cNvSpPr/>
          <p:nvPr/>
        </p:nvSpPr>
        <p:spPr>
          <a:xfrm>
            <a:off x="6205206" y="1996879"/>
            <a:ext cx="2093191" cy="461665"/>
          </a:xfrm>
          <a:prstGeom prst="rect">
            <a:avLst/>
          </a:prstGeom>
          <a:noFill/>
          <a:ln>
            <a:noFill/>
          </a:ln>
        </p:spPr>
        <p:txBody>
          <a:bodyPr wrap="square" lIns="91440" tIns="45720" rIns="91440" bIns="45720">
            <a:spAutoFit/>
          </a:bodyPr>
          <a:lstStyle/>
          <a:p>
            <a:pPr algn="ctr"/>
            <a:r>
              <a:rPr lang="en-US" altLang="zh-TW" sz="2400" b="1" dirty="0" smtClean="0">
                <a:ln w="0"/>
              </a:rPr>
              <a:t>1 pitch</a:t>
            </a:r>
            <a:endParaRPr lang="zh-TW" altLang="en-US" sz="2400" b="1" baseline="-25000" dirty="0">
              <a:ln w="0"/>
            </a:endParaRPr>
          </a:p>
        </p:txBody>
      </p:sp>
      <p:sp>
        <p:nvSpPr>
          <p:cNvPr id="38" name="矩形 37"/>
          <p:cNvSpPr/>
          <p:nvPr/>
        </p:nvSpPr>
        <p:spPr>
          <a:xfrm>
            <a:off x="8298397" y="1990317"/>
            <a:ext cx="2051728" cy="461665"/>
          </a:xfrm>
          <a:prstGeom prst="rect">
            <a:avLst/>
          </a:prstGeom>
          <a:noFill/>
          <a:ln>
            <a:noFill/>
          </a:ln>
        </p:spPr>
        <p:txBody>
          <a:bodyPr wrap="square" lIns="91440" tIns="45720" rIns="91440" bIns="45720">
            <a:spAutoFit/>
          </a:bodyPr>
          <a:lstStyle/>
          <a:p>
            <a:pPr algn="ctr"/>
            <a:r>
              <a:rPr lang="en-US" altLang="zh-TW" sz="2400" b="1" dirty="0" smtClean="0">
                <a:ln w="0"/>
              </a:rPr>
              <a:t>2 pitch</a:t>
            </a:r>
            <a:endParaRPr lang="zh-TW" altLang="en-US" sz="2400" b="1" baseline="-25000" dirty="0">
              <a:ln w="0"/>
            </a:endParaRPr>
          </a:p>
        </p:txBody>
      </p:sp>
      <p:sp>
        <p:nvSpPr>
          <p:cNvPr id="18" name="矩形 17"/>
          <p:cNvSpPr/>
          <p:nvPr/>
        </p:nvSpPr>
        <p:spPr>
          <a:xfrm>
            <a:off x="4140674" y="2519452"/>
            <a:ext cx="6215902" cy="18521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矩形 19"/>
          <p:cNvSpPr/>
          <p:nvPr/>
        </p:nvSpPr>
        <p:spPr>
          <a:xfrm>
            <a:off x="1148975" y="3233898"/>
            <a:ext cx="2991699" cy="830997"/>
          </a:xfrm>
          <a:prstGeom prst="rect">
            <a:avLst/>
          </a:prstGeom>
          <a:noFill/>
        </p:spPr>
        <p:txBody>
          <a:bodyPr wrap="square" lIns="91440" tIns="45720" rIns="91440" bIns="45720">
            <a:spAutoFit/>
          </a:bodyPr>
          <a:lstStyle/>
          <a:p>
            <a:pPr algn="ctr"/>
            <a:r>
              <a:rPr lang="en-US" altLang="zh-TW" sz="2400" b="1" dirty="0" smtClean="0">
                <a:ln w="0"/>
                <a:solidFill>
                  <a:srgbClr val="FF0000"/>
                </a:solidFill>
              </a:rPr>
              <a:t>Highly </a:t>
            </a:r>
            <a:br>
              <a:rPr lang="en-US" altLang="zh-TW" sz="2400" b="1" dirty="0" smtClean="0">
                <a:ln w="0"/>
                <a:solidFill>
                  <a:srgbClr val="FF0000"/>
                </a:solidFill>
              </a:rPr>
            </a:br>
            <a:r>
              <a:rPr lang="en-US" altLang="zh-TW" sz="2400" b="1" dirty="0" smtClean="0">
                <a:ln w="0"/>
                <a:solidFill>
                  <a:srgbClr val="FF0000"/>
                </a:solidFill>
              </a:rPr>
              <a:t>pitch-unrelated</a:t>
            </a:r>
            <a:endParaRPr lang="zh-TW" altLang="en-US" sz="2400" b="1" cap="none" spc="0" dirty="0">
              <a:ln w="0"/>
              <a:solidFill>
                <a:srgbClr val="FF0000"/>
              </a:solidFill>
            </a:endParaRPr>
          </a:p>
        </p:txBody>
      </p:sp>
      <p:sp>
        <p:nvSpPr>
          <p:cNvPr id="22" name="矩形 21"/>
          <p:cNvSpPr/>
          <p:nvPr/>
        </p:nvSpPr>
        <p:spPr>
          <a:xfrm>
            <a:off x="4137847" y="4393641"/>
            <a:ext cx="6215902" cy="18521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矩形 23"/>
          <p:cNvSpPr/>
          <p:nvPr/>
        </p:nvSpPr>
        <p:spPr>
          <a:xfrm>
            <a:off x="1146148" y="5108087"/>
            <a:ext cx="2991699" cy="461665"/>
          </a:xfrm>
          <a:prstGeom prst="rect">
            <a:avLst/>
          </a:prstGeom>
          <a:noFill/>
        </p:spPr>
        <p:txBody>
          <a:bodyPr wrap="square" lIns="91440" tIns="45720" rIns="91440" bIns="45720">
            <a:spAutoFit/>
          </a:bodyPr>
          <a:lstStyle/>
          <a:p>
            <a:pPr algn="ctr"/>
            <a:r>
              <a:rPr lang="en-US" altLang="zh-TW" sz="2400" b="1" dirty="0" smtClean="0">
                <a:ln w="0"/>
                <a:solidFill>
                  <a:srgbClr val="FF0000"/>
                </a:solidFill>
              </a:rPr>
              <a:t>Pitch-related</a:t>
            </a:r>
            <a:endParaRPr lang="zh-TW" altLang="en-US" sz="2400" b="1" cap="none" spc="0" dirty="0">
              <a:ln w="0"/>
              <a:solidFill>
                <a:srgbClr val="FF0000"/>
              </a:solidFill>
            </a:endParaRPr>
          </a:p>
        </p:txBody>
      </p:sp>
    </p:spTree>
    <p:extLst>
      <p:ext uri="{BB962C8B-B14F-4D97-AF65-F5344CB8AC3E}">
        <p14:creationId xmlns:p14="http://schemas.microsoft.com/office/powerpoint/2010/main" val="74328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8"/>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7" grpId="0"/>
      <p:bldP spid="38" grpId="0"/>
      <p:bldP spid="18" grpId="0" animBg="1"/>
      <p:bldP spid="18" grpId="1" animBg="1"/>
      <p:bldP spid="20" grpId="0"/>
      <p:bldP spid="20" grpId="1"/>
      <p:bldP spid="22" grpId="0" animBg="1"/>
      <p:bldP spid="2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latin typeface="+mn-lt"/>
              </a:rPr>
              <a:t>QPPWG and NSF</a:t>
            </a:r>
            <a:endParaRPr lang="zh-TW" altLang="en-US" sz="2000" b="1" dirty="0">
              <a:latin typeface="+mn-lt"/>
            </a:endParaRPr>
          </a:p>
        </p:txBody>
      </p:sp>
      <p:sp>
        <p:nvSpPr>
          <p:cNvPr id="3" name="內容版面配置區 2"/>
          <p:cNvSpPr>
            <a:spLocks noGrp="1"/>
          </p:cNvSpPr>
          <p:nvPr>
            <p:ph idx="1"/>
          </p:nvPr>
        </p:nvSpPr>
        <p:spPr/>
        <p:txBody>
          <a:bodyPr>
            <a:normAutofit/>
          </a:bodyPr>
          <a:lstStyle/>
          <a:p>
            <a:r>
              <a:rPr lang="en-US" altLang="zh-TW" dirty="0"/>
              <a:t>QPPWG: </a:t>
            </a:r>
          </a:p>
          <a:p>
            <a:pPr lvl="1"/>
            <a:r>
              <a:rPr lang="en-US" altLang="zh-TW" dirty="0"/>
              <a:t>Adaptive and fixed macroblocks are analogous to the </a:t>
            </a:r>
            <a:r>
              <a:rPr lang="en-US" altLang="zh-TW" dirty="0">
                <a:solidFill>
                  <a:prstClr val="black"/>
                </a:solidFill>
              </a:rPr>
              <a:t>excitation generation and spectral filtering </a:t>
            </a:r>
            <a:r>
              <a:rPr lang="en-US" altLang="zh-TW" dirty="0" smtClean="0">
                <a:solidFill>
                  <a:prstClr val="black"/>
                </a:solidFill>
              </a:rPr>
              <a:t>modules</a:t>
            </a:r>
            <a:endParaRPr lang="en-US" altLang="zh-TW" dirty="0" smtClean="0"/>
          </a:p>
          <a:p>
            <a:r>
              <a:rPr lang="en-US" altLang="zh-TW" dirty="0" smtClean="0"/>
              <a:t>NSF </a:t>
            </a:r>
            <a:r>
              <a:rPr lang="en-US" altLang="zh-TW" sz="1800" dirty="0">
                <a:solidFill>
                  <a:prstClr val="black"/>
                </a:solidFill>
              </a:rPr>
              <a:t>[X. Wang+, 2019]</a:t>
            </a:r>
          </a:p>
          <a:p>
            <a:pPr lvl="1"/>
            <a:r>
              <a:rPr lang="en-US" altLang="zh-TW" dirty="0" smtClean="0">
                <a:solidFill>
                  <a:prstClr val="black"/>
                </a:solidFill>
              </a:rPr>
              <a:t>Explicitly model excitation signal and spectral filtering</a:t>
            </a:r>
            <a:endParaRPr lang="en-US" altLang="zh-TW" dirty="0" smtClean="0"/>
          </a:p>
          <a:p>
            <a:pPr lvl="1"/>
            <a:endParaRPr lang="en-US" altLang="zh-TW" dirty="0" smtClean="0"/>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42</a:t>
            </a:fld>
            <a:endParaRPr lang="zh-TW" altLang="en-US"/>
          </a:p>
        </p:txBody>
      </p:sp>
      <p:pic>
        <p:nvPicPr>
          <p:cNvPr id="5" name="圖片 4"/>
          <p:cNvPicPr>
            <a:picLocks noChangeAspect="1"/>
          </p:cNvPicPr>
          <p:nvPr/>
        </p:nvPicPr>
        <p:blipFill>
          <a:blip r:embed="rId3"/>
          <a:stretch>
            <a:fillRect/>
          </a:stretch>
        </p:blipFill>
        <p:spPr>
          <a:xfrm>
            <a:off x="3352802" y="4014385"/>
            <a:ext cx="5481733" cy="2162581"/>
          </a:xfrm>
          <a:prstGeom prst="rect">
            <a:avLst/>
          </a:prstGeom>
        </p:spPr>
      </p:pic>
      <p:sp>
        <p:nvSpPr>
          <p:cNvPr id="7" name="矩形 6"/>
          <p:cNvSpPr/>
          <p:nvPr/>
        </p:nvSpPr>
        <p:spPr>
          <a:xfrm>
            <a:off x="4440519" y="5307105"/>
            <a:ext cx="1691341" cy="5199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7"/>
          <p:cNvSpPr/>
          <p:nvPr/>
        </p:nvSpPr>
        <p:spPr>
          <a:xfrm>
            <a:off x="4402327" y="4087905"/>
            <a:ext cx="1691341" cy="5199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75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latin typeface="+mn-lt"/>
              </a:rPr>
              <a:t>Deformable CNN</a:t>
            </a:r>
            <a:r>
              <a:rPr lang="en-US" altLang="zh-TW" dirty="0" smtClean="0">
                <a:solidFill>
                  <a:prstClr val="black"/>
                </a:solidFill>
                <a:latin typeface="Calibri" panose="020F0502020204030204"/>
              </a:rPr>
              <a:t> </a:t>
            </a:r>
            <a:r>
              <a:rPr lang="en-US" altLang="zh-TW" sz="2000" dirty="0">
                <a:solidFill>
                  <a:prstClr val="black"/>
                </a:solidFill>
                <a:latin typeface="Calibri" panose="020F0502020204030204"/>
              </a:rPr>
              <a:t>[J. Dai+, 2017]</a:t>
            </a:r>
            <a:r>
              <a:rPr lang="en-US" altLang="zh-TW" sz="2000" b="1" dirty="0">
                <a:latin typeface="+mn-lt"/>
              </a:rPr>
              <a:t> </a:t>
            </a:r>
            <a:endParaRPr lang="zh-TW" altLang="en-US" sz="2000" b="1" dirty="0">
              <a:latin typeface="+mn-lt"/>
            </a:endParaRPr>
          </a:p>
        </p:txBody>
      </p:sp>
      <p:sp>
        <p:nvSpPr>
          <p:cNvPr id="3" name="內容版面配置區 2"/>
          <p:cNvSpPr>
            <a:spLocks noGrp="1"/>
          </p:cNvSpPr>
          <p:nvPr>
            <p:ph idx="1"/>
          </p:nvPr>
        </p:nvSpPr>
        <p:spPr/>
        <p:txBody>
          <a:bodyPr>
            <a:normAutofit/>
          </a:bodyPr>
          <a:lstStyle/>
          <a:p>
            <a:r>
              <a:rPr lang="en-US" altLang="zh-TW" dirty="0" smtClean="0"/>
              <a:t>CNN: </a:t>
            </a:r>
            <a:r>
              <a:rPr lang="en-US" altLang="zh-TW" b="1" dirty="0" smtClean="0"/>
              <a:t>fixed</a:t>
            </a:r>
            <a:r>
              <a:rPr lang="en-US" altLang="zh-TW" dirty="0" smtClean="0"/>
              <a:t> sampling grid</a:t>
            </a:r>
          </a:p>
          <a:p>
            <a:r>
              <a:rPr lang="en-US" altLang="zh-TW" dirty="0" smtClean="0"/>
              <a:t>DCNN: </a:t>
            </a:r>
            <a:r>
              <a:rPr lang="en-US" altLang="zh-TW" dirty="0"/>
              <a:t> </a:t>
            </a:r>
            <a:r>
              <a:rPr lang="en-US" altLang="zh-TW" b="1" dirty="0"/>
              <a:t>fixed</a:t>
            </a:r>
            <a:r>
              <a:rPr lang="en-US" altLang="zh-TW" dirty="0"/>
              <a:t> sampling </a:t>
            </a:r>
            <a:r>
              <a:rPr lang="en-US" altLang="zh-TW" dirty="0" smtClean="0"/>
              <a:t>grid w/ </a:t>
            </a:r>
            <a:r>
              <a:rPr lang="en-US" altLang="zh-TW" b="1" dirty="0" smtClean="0"/>
              <a:t>fixed</a:t>
            </a:r>
            <a:r>
              <a:rPr lang="en-US" altLang="zh-TW" dirty="0" smtClean="0"/>
              <a:t> offsets</a:t>
            </a:r>
          </a:p>
          <a:p>
            <a:r>
              <a:rPr lang="en-US" altLang="zh-TW" dirty="0" smtClean="0"/>
              <a:t>Deformable CNN: </a:t>
            </a:r>
            <a:r>
              <a:rPr lang="en-US" altLang="zh-TW" b="1" dirty="0" smtClean="0"/>
              <a:t>deformable</a:t>
            </a:r>
            <a:r>
              <a:rPr lang="en-US" altLang="zh-TW" dirty="0" smtClean="0"/>
              <a:t> sampling grid w/ </a:t>
            </a:r>
            <a:r>
              <a:rPr lang="en-US" altLang="zh-TW" b="1" dirty="0" smtClean="0"/>
              <a:t>input-dependent</a:t>
            </a:r>
            <a:r>
              <a:rPr lang="en-US" altLang="zh-TW" dirty="0" smtClean="0"/>
              <a:t> offsets</a:t>
            </a:r>
            <a:endParaRPr lang="en-US" altLang="zh-TW" dirty="0"/>
          </a:p>
          <a:p>
            <a:endParaRPr lang="en-US" altLang="zh-TW" dirty="0" smtClean="0"/>
          </a:p>
          <a:p>
            <a:pPr lvl="1"/>
            <a:endParaRPr lang="en-US" altLang="zh-TW" dirty="0" smtClean="0"/>
          </a:p>
          <a:p>
            <a:pPr lvl="1"/>
            <a:endParaRPr lang="en-US" altLang="zh-TW" dirty="0" smtClean="0"/>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43</a:t>
            </a:fld>
            <a:endParaRPr lang="zh-TW" altLang="en-US"/>
          </a:p>
        </p:txBody>
      </p:sp>
      <p:pic>
        <p:nvPicPr>
          <p:cNvPr id="9" name="圖片 8"/>
          <p:cNvPicPr>
            <a:picLocks noChangeAspect="1"/>
          </p:cNvPicPr>
          <p:nvPr/>
        </p:nvPicPr>
        <p:blipFill>
          <a:blip r:embed="rId3"/>
          <a:stretch>
            <a:fillRect/>
          </a:stretch>
        </p:blipFill>
        <p:spPr>
          <a:xfrm>
            <a:off x="2622848" y="3713679"/>
            <a:ext cx="6946309" cy="2463287"/>
          </a:xfrm>
          <a:prstGeom prst="rect">
            <a:avLst/>
          </a:prstGeom>
        </p:spPr>
      </p:pic>
      <p:sp>
        <p:nvSpPr>
          <p:cNvPr id="11" name="矩形 10"/>
          <p:cNvSpPr/>
          <p:nvPr/>
        </p:nvSpPr>
        <p:spPr>
          <a:xfrm>
            <a:off x="2655082" y="4028141"/>
            <a:ext cx="2102189" cy="21126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矩形 11"/>
          <p:cNvSpPr/>
          <p:nvPr/>
        </p:nvSpPr>
        <p:spPr>
          <a:xfrm>
            <a:off x="5044906" y="4028141"/>
            <a:ext cx="2102189" cy="21126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矩形 12"/>
          <p:cNvSpPr/>
          <p:nvPr/>
        </p:nvSpPr>
        <p:spPr>
          <a:xfrm>
            <a:off x="7434730" y="4028141"/>
            <a:ext cx="2102189" cy="21126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83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latin typeface="+mn-lt"/>
              </a:rPr>
              <a:t>PDCNN and Deformable CNN</a:t>
            </a:r>
            <a:endParaRPr lang="zh-TW" altLang="en-US" sz="2000" b="1" dirty="0">
              <a:latin typeface="+mn-lt"/>
            </a:endParaRPr>
          </a:p>
        </p:txBody>
      </p:sp>
      <p:sp>
        <p:nvSpPr>
          <p:cNvPr id="3" name="內容版面配置區 2"/>
          <p:cNvSpPr>
            <a:spLocks noGrp="1"/>
          </p:cNvSpPr>
          <p:nvPr>
            <p:ph idx="1"/>
          </p:nvPr>
        </p:nvSpPr>
        <p:spPr/>
        <p:txBody>
          <a:bodyPr>
            <a:normAutofit/>
          </a:bodyPr>
          <a:lstStyle/>
          <a:p>
            <a:r>
              <a:rPr lang="en-US" altLang="zh-TW" dirty="0" smtClean="0"/>
              <a:t>Input of CNN is </a:t>
            </a:r>
            <a:r>
              <a:rPr lang="en-US" altLang="zh-TW" b="1" dirty="0" smtClean="0"/>
              <a:t>indexed</a:t>
            </a:r>
            <a:r>
              <a:rPr lang="en-US" altLang="zh-TW" dirty="0" smtClean="0"/>
              <a:t> feature map</a:t>
            </a:r>
          </a:p>
          <a:p>
            <a:r>
              <a:rPr lang="en-US" altLang="zh-TW" dirty="0" smtClean="0"/>
              <a:t>Deformable CNN </a:t>
            </a:r>
            <a:r>
              <a:rPr lang="en-US" altLang="zh-TW" dirty="0" smtClean="0">
                <a:sym typeface="Wingdings" panose="05000000000000000000" pitchFamily="2" charset="2"/>
              </a:rPr>
              <a:t> Index is</a:t>
            </a:r>
            <a:r>
              <a:rPr lang="en-US" altLang="zh-TW" dirty="0" smtClean="0"/>
              <a:t> predicted by a NN</a:t>
            </a:r>
          </a:p>
          <a:p>
            <a:r>
              <a:rPr lang="en-US" altLang="zh-TW" dirty="0" smtClean="0"/>
              <a:t>PDCNN </a:t>
            </a:r>
            <a:r>
              <a:rPr lang="en-US" altLang="zh-TW" dirty="0" smtClean="0">
                <a:sym typeface="Wingdings" panose="05000000000000000000" pitchFamily="2" charset="2"/>
              </a:rPr>
              <a:t> Index is calculated from </a:t>
            </a:r>
            <a:r>
              <a:rPr lang="en-US" altLang="zh-TW" i="1" dirty="0" smtClean="0">
                <a:sym typeface="Wingdings" panose="05000000000000000000" pitchFamily="2" charset="2"/>
              </a:rPr>
              <a:t>F</a:t>
            </a:r>
            <a:r>
              <a:rPr lang="en-US" altLang="zh-TW" baseline="-25000" dirty="0" smtClean="0">
                <a:sym typeface="Wingdings" panose="05000000000000000000" pitchFamily="2" charset="2"/>
              </a:rPr>
              <a:t>0</a:t>
            </a:r>
            <a:r>
              <a:rPr lang="en-US" altLang="zh-TW" dirty="0" smtClean="0">
                <a:sym typeface="Wingdings" panose="05000000000000000000" pitchFamily="2" charset="2"/>
              </a:rPr>
              <a:t> </a:t>
            </a:r>
            <a:r>
              <a:rPr lang="en-US" altLang="zh-TW" dirty="0">
                <a:sym typeface="Wingdings" panose="05000000000000000000" pitchFamily="2" charset="2"/>
              </a:rPr>
              <a:t>and </a:t>
            </a:r>
            <a:r>
              <a:rPr lang="en-US" altLang="zh-TW" i="1" dirty="0">
                <a:sym typeface="Wingdings" panose="05000000000000000000" pitchFamily="2" charset="2"/>
              </a:rPr>
              <a:t>F</a:t>
            </a:r>
            <a:r>
              <a:rPr lang="en-US" altLang="zh-TW" baseline="-25000" dirty="0">
                <a:sym typeface="Wingdings" panose="05000000000000000000" pitchFamily="2" charset="2"/>
              </a:rPr>
              <a:t>s</a:t>
            </a:r>
            <a:endParaRPr lang="en-US" altLang="zh-TW" baseline="-25000" dirty="0" smtClean="0"/>
          </a:p>
          <a:p>
            <a:pPr lvl="1"/>
            <a:endParaRPr lang="en-US" altLang="zh-TW" dirty="0" smtClean="0"/>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44</a:t>
            </a:fld>
            <a:endParaRPr lang="zh-TW" altLang="en-US"/>
          </a:p>
        </p:txBody>
      </p:sp>
      <p:pic>
        <p:nvPicPr>
          <p:cNvPr id="7" name="圖片 6"/>
          <p:cNvPicPr>
            <a:picLocks noChangeAspect="1"/>
          </p:cNvPicPr>
          <p:nvPr/>
        </p:nvPicPr>
        <p:blipFill>
          <a:blip r:embed="rId3"/>
          <a:stretch>
            <a:fillRect/>
          </a:stretch>
        </p:blipFill>
        <p:spPr>
          <a:xfrm>
            <a:off x="3195562" y="3640981"/>
            <a:ext cx="5800876" cy="2535985"/>
          </a:xfrm>
          <a:prstGeom prst="rect">
            <a:avLst/>
          </a:prstGeom>
        </p:spPr>
      </p:pic>
      <p:sp>
        <p:nvSpPr>
          <p:cNvPr id="8" name="矩形 7"/>
          <p:cNvSpPr/>
          <p:nvPr/>
        </p:nvSpPr>
        <p:spPr>
          <a:xfrm>
            <a:off x="4649972" y="3753293"/>
            <a:ext cx="1440712" cy="5794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矩形 8"/>
          <p:cNvSpPr/>
          <p:nvPr/>
        </p:nvSpPr>
        <p:spPr>
          <a:xfrm>
            <a:off x="4649972" y="5479311"/>
            <a:ext cx="1440712" cy="5794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047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latin typeface="+mn-lt"/>
              </a:rPr>
              <a:t>Conclusion</a:t>
            </a:r>
            <a:endParaRPr lang="zh-TW" altLang="en-US" b="1" dirty="0">
              <a:latin typeface="+mn-lt"/>
            </a:endParaRPr>
          </a:p>
        </p:txBody>
      </p:sp>
      <p:sp>
        <p:nvSpPr>
          <p:cNvPr id="3" name="內容版面配置區 2"/>
          <p:cNvSpPr>
            <a:spLocks noGrp="1"/>
          </p:cNvSpPr>
          <p:nvPr>
            <p:ph idx="1"/>
          </p:nvPr>
        </p:nvSpPr>
        <p:spPr/>
        <p:txBody>
          <a:bodyPr>
            <a:normAutofit/>
          </a:bodyPr>
          <a:lstStyle/>
          <a:p>
            <a:r>
              <a:rPr lang="en-US" altLang="zh-TW" dirty="0" smtClean="0"/>
              <a:t>RNN-based</a:t>
            </a:r>
          </a:p>
          <a:p>
            <a:pPr lvl="1"/>
            <a:r>
              <a:rPr lang="en-US" altLang="zh-TW" b="1" dirty="0" smtClean="0">
                <a:solidFill>
                  <a:srgbClr val="0070C0"/>
                </a:solidFill>
              </a:rPr>
              <a:t>Pro</a:t>
            </a:r>
            <a:r>
              <a:rPr lang="en-US" altLang="zh-TW" dirty="0" smtClean="0"/>
              <a:t>: Recurrent structure theoretically enables the network to model </a:t>
            </a:r>
            <a:r>
              <a:rPr lang="en-US" altLang="zh-TW" b="1" dirty="0" smtClean="0"/>
              <a:t>arbitrary length</a:t>
            </a:r>
            <a:r>
              <a:rPr lang="en-US" altLang="zh-TW" dirty="0" smtClean="0"/>
              <a:t> of correlations </a:t>
            </a:r>
          </a:p>
          <a:p>
            <a:pPr lvl="1"/>
            <a:r>
              <a:rPr lang="en-US" altLang="zh-TW" b="1" dirty="0" smtClean="0">
                <a:solidFill>
                  <a:srgbClr val="C00000"/>
                </a:solidFill>
              </a:rPr>
              <a:t>Con</a:t>
            </a:r>
            <a:r>
              <a:rPr lang="en-US" altLang="zh-TW" dirty="0" smtClean="0"/>
              <a:t>: </a:t>
            </a:r>
            <a:r>
              <a:rPr lang="en-US" altLang="zh-TW" b="1" dirty="0"/>
              <a:t>L</a:t>
            </a:r>
            <a:r>
              <a:rPr lang="en-US" altLang="zh-TW" b="1" dirty="0" smtClean="0"/>
              <a:t>imited</a:t>
            </a:r>
            <a:r>
              <a:rPr lang="en-US" altLang="zh-TW" dirty="0" smtClean="0"/>
              <a:t> model complexity for real-time generation</a:t>
            </a:r>
          </a:p>
          <a:p>
            <a:pPr lvl="1"/>
            <a:r>
              <a:rPr lang="en-US" altLang="zh-TW" dirty="0" smtClean="0"/>
              <a:t>Focus: Only modeling </a:t>
            </a:r>
            <a:r>
              <a:rPr lang="en-US" altLang="zh-TW" b="1" dirty="0" smtClean="0"/>
              <a:t>minimum</a:t>
            </a:r>
            <a:r>
              <a:rPr lang="en-US" altLang="zh-TW" dirty="0" smtClean="0"/>
              <a:t> essential information</a:t>
            </a:r>
          </a:p>
          <a:p>
            <a:r>
              <a:rPr lang="en-US" altLang="zh-TW" dirty="0" smtClean="0"/>
              <a:t>CNN-based</a:t>
            </a:r>
          </a:p>
          <a:p>
            <a:pPr lvl="1"/>
            <a:r>
              <a:rPr lang="en-US" altLang="zh-TW" b="1" dirty="0" smtClean="0">
                <a:solidFill>
                  <a:srgbClr val="0070C0"/>
                </a:solidFill>
              </a:rPr>
              <a:t>Pro</a:t>
            </a:r>
            <a:r>
              <a:rPr lang="en-US" altLang="zh-TW" dirty="0" smtClean="0"/>
              <a:t>: </a:t>
            </a:r>
            <a:r>
              <a:rPr lang="en-US" altLang="zh-TW" b="1" dirty="0"/>
              <a:t>P</a:t>
            </a:r>
            <a:r>
              <a:rPr lang="en-US" altLang="zh-TW" b="1" dirty="0" smtClean="0"/>
              <a:t>arallelized</a:t>
            </a:r>
            <a:r>
              <a:rPr lang="en-US" altLang="zh-TW" dirty="0" smtClean="0"/>
              <a:t> computation for real-time generation</a:t>
            </a:r>
            <a:endParaRPr lang="en-US" altLang="zh-TW" dirty="0"/>
          </a:p>
          <a:p>
            <a:pPr lvl="1"/>
            <a:r>
              <a:rPr lang="en-US" altLang="zh-TW" b="1" dirty="0" smtClean="0">
                <a:solidFill>
                  <a:srgbClr val="C00000"/>
                </a:solidFill>
              </a:rPr>
              <a:t>Con</a:t>
            </a:r>
            <a:r>
              <a:rPr lang="en-US" altLang="zh-TW" dirty="0" smtClean="0"/>
              <a:t>: </a:t>
            </a:r>
            <a:r>
              <a:rPr lang="en-US" altLang="zh-TW" b="1" dirty="0" smtClean="0"/>
              <a:t>Fixed </a:t>
            </a:r>
            <a:r>
              <a:rPr lang="en-US" altLang="zh-TW" dirty="0" smtClean="0"/>
              <a:t>geometric structure limits memory capacity</a:t>
            </a:r>
          </a:p>
          <a:p>
            <a:pPr lvl="1"/>
            <a:r>
              <a:rPr lang="en-US" altLang="zh-TW" dirty="0" smtClean="0"/>
              <a:t>Focus: </a:t>
            </a:r>
            <a:r>
              <a:rPr lang="en-US" altLang="zh-TW" b="1" dirty="0" smtClean="0"/>
              <a:t>Non-AR</a:t>
            </a:r>
            <a:r>
              <a:rPr lang="en-US" altLang="zh-TW" dirty="0" smtClean="0"/>
              <a:t> modeling algorithm; </a:t>
            </a:r>
            <a:r>
              <a:rPr lang="en-US" altLang="zh-TW" b="1" dirty="0" smtClean="0"/>
              <a:t>Adaptive</a:t>
            </a:r>
            <a:r>
              <a:rPr lang="en-US" altLang="zh-TW" dirty="0" smtClean="0"/>
              <a:t> network w/ a free from of sampling grid</a:t>
            </a:r>
          </a:p>
          <a:p>
            <a:pPr lvl="1"/>
            <a:endParaRPr lang="en-US" altLang="zh-TW" dirty="0" smtClean="0"/>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45</a:t>
            </a:fld>
            <a:endParaRPr lang="zh-TW" altLang="en-US"/>
          </a:p>
        </p:txBody>
      </p:sp>
    </p:spTree>
    <p:extLst>
      <p:ext uri="{BB962C8B-B14F-4D97-AF65-F5344CB8AC3E}">
        <p14:creationId xmlns:p14="http://schemas.microsoft.com/office/powerpoint/2010/main" val="4808778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latin typeface="+mn-lt"/>
              </a:rPr>
              <a:t>Conclusion</a:t>
            </a:r>
            <a:endParaRPr lang="zh-TW" altLang="en-US" b="1" dirty="0">
              <a:latin typeface="+mn-lt"/>
            </a:endParaRPr>
          </a:p>
        </p:txBody>
      </p:sp>
      <p:sp>
        <p:nvSpPr>
          <p:cNvPr id="3" name="內容版面配置區 2"/>
          <p:cNvSpPr>
            <a:spLocks noGrp="1"/>
          </p:cNvSpPr>
          <p:nvPr>
            <p:ph idx="1"/>
          </p:nvPr>
        </p:nvSpPr>
        <p:spPr/>
        <p:txBody>
          <a:bodyPr>
            <a:normAutofit/>
          </a:bodyPr>
          <a:lstStyle/>
          <a:p>
            <a:r>
              <a:rPr lang="en-US" altLang="zh-TW" dirty="0" smtClean="0"/>
              <a:t>PDCNN</a:t>
            </a:r>
          </a:p>
          <a:p>
            <a:pPr lvl="1"/>
            <a:r>
              <a:rPr lang="en-US" altLang="zh-TW" b="1" dirty="0" smtClean="0"/>
              <a:t>Simple</a:t>
            </a:r>
            <a:r>
              <a:rPr lang="en-US" altLang="zh-TW" dirty="0" smtClean="0"/>
              <a:t> and </a:t>
            </a:r>
            <a:r>
              <a:rPr lang="en-US" altLang="zh-TW" b="1" dirty="0" smtClean="0"/>
              <a:t>general</a:t>
            </a:r>
            <a:r>
              <a:rPr lang="en-US" altLang="zh-TW" dirty="0" smtClean="0"/>
              <a:t> for any CNN-based model</a:t>
            </a:r>
          </a:p>
          <a:p>
            <a:r>
              <a:rPr lang="en-US" altLang="zh-TW" dirty="0" smtClean="0"/>
              <a:t>QP structure </a:t>
            </a:r>
          </a:p>
          <a:p>
            <a:pPr lvl="1"/>
            <a:r>
              <a:rPr lang="en-US" altLang="zh-TW" dirty="0" smtClean="0"/>
              <a:t>Pitch-dependent adaptive network</a:t>
            </a:r>
          </a:p>
          <a:p>
            <a:pPr lvl="1"/>
            <a:r>
              <a:rPr lang="en-US" altLang="zh-TW" dirty="0" smtClean="0"/>
              <a:t>Analogous to a source-filter model</a:t>
            </a:r>
          </a:p>
          <a:p>
            <a:pPr lvl="1"/>
            <a:r>
              <a:rPr lang="en-US" altLang="zh-TW" dirty="0" smtClean="0"/>
              <a:t>Tractable and interpretable</a:t>
            </a:r>
          </a:p>
          <a:p>
            <a:r>
              <a:rPr lang="en-US" altLang="zh-TW" dirty="0" err="1" smtClean="0"/>
              <a:t>QPNet</a:t>
            </a:r>
            <a:r>
              <a:rPr lang="en-US" altLang="zh-TW" dirty="0" smtClean="0"/>
              <a:t>/QPPWG compared with WN/PWG</a:t>
            </a:r>
          </a:p>
          <a:p>
            <a:pPr lvl="1"/>
            <a:r>
              <a:rPr lang="en-US" altLang="zh-TW" b="1" dirty="0" smtClean="0"/>
              <a:t>Smaller</a:t>
            </a:r>
            <a:r>
              <a:rPr lang="en-US" altLang="zh-TW" b="1" dirty="0" smtClean="0">
                <a:solidFill>
                  <a:srgbClr val="C00000"/>
                </a:solidFill>
              </a:rPr>
              <a:t> </a:t>
            </a:r>
            <a:r>
              <a:rPr lang="en-US" altLang="zh-TW" dirty="0" smtClean="0"/>
              <a:t>model size </a:t>
            </a:r>
          </a:p>
          <a:p>
            <a:pPr lvl="1"/>
            <a:r>
              <a:rPr lang="en-US" altLang="zh-TW" b="1" dirty="0"/>
              <a:t>Better </a:t>
            </a:r>
            <a:r>
              <a:rPr lang="en-US" altLang="zh-TW" dirty="0"/>
              <a:t>pitch </a:t>
            </a:r>
            <a:r>
              <a:rPr lang="en-US" altLang="zh-TW" dirty="0" smtClean="0"/>
              <a:t>controllability</a:t>
            </a:r>
          </a:p>
          <a:p>
            <a:pPr lvl="1"/>
            <a:r>
              <a:rPr lang="en-US" altLang="zh-TW" dirty="0" smtClean="0"/>
              <a:t>Comparable speech quality </a:t>
            </a:r>
          </a:p>
          <a:p>
            <a:pPr lvl="1"/>
            <a:endParaRPr lang="en-US" altLang="zh-TW" dirty="0" smtClean="0"/>
          </a:p>
          <a:p>
            <a:pPr lvl="1"/>
            <a:endParaRPr lang="en-US" altLang="zh-TW" dirty="0" smtClean="0"/>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46</a:t>
            </a:fld>
            <a:endParaRPr lang="zh-TW" altLang="en-US"/>
          </a:p>
        </p:txBody>
      </p:sp>
    </p:spTree>
    <p:extLst>
      <p:ext uri="{BB962C8B-B14F-4D97-AF65-F5344CB8AC3E}">
        <p14:creationId xmlns:p14="http://schemas.microsoft.com/office/powerpoint/2010/main" val="34824903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05794" y="1350682"/>
            <a:ext cx="7886700" cy="3334908"/>
          </a:xfrm>
        </p:spPr>
        <p:txBody>
          <a:bodyPr/>
          <a:lstStyle/>
          <a:p>
            <a:pPr algn="ctr"/>
            <a:r>
              <a:rPr lang="en-US" altLang="zh-TW" b="1" dirty="0" smtClean="0">
                <a:latin typeface="+mn-lt"/>
              </a:rPr>
              <a:t>Thank you for your attention !</a:t>
            </a:r>
            <a:br>
              <a:rPr lang="en-US" altLang="zh-TW" b="1" dirty="0" smtClean="0">
                <a:latin typeface="+mn-lt"/>
              </a:rPr>
            </a:br>
            <a:r>
              <a:rPr lang="en-US" altLang="zh-TW" b="1" dirty="0" smtClean="0">
                <a:latin typeface="+mn-lt"/>
              </a:rPr>
              <a:t/>
            </a:r>
            <a:br>
              <a:rPr lang="en-US" altLang="zh-TW" b="1" dirty="0" smtClean="0">
                <a:latin typeface="+mn-lt"/>
              </a:rPr>
            </a:br>
            <a:r>
              <a:rPr lang="en-US" sz="2200" dirty="0">
                <a:hlinkClick r:id="rId3"/>
              </a:rPr>
              <a:t>https://bigpon.github.io/QuasiPeriodicWaveNet_demo/</a:t>
            </a:r>
            <a:r>
              <a:rPr lang="en-US" sz="2200" dirty="0"/>
              <a:t/>
            </a:r>
            <a:br>
              <a:rPr lang="en-US" sz="2200" dirty="0"/>
            </a:br>
            <a:r>
              <a:rPr lang="en-US" sz="2200" dirty="0">
                <a:hlinkClick r:id="rId4"/>
              </a:rPr>
              <a:t>https://bigpon.github.io/QuasiPeriodicParallelWaveGAN_demo/</a:t>
            </a:r>
            <a:endParaRPr lang="zh-TW" altLang="en-US" sz="2200" dirty="0">
              <a:latin typeface="+mn-lt"/>
            </a:endParaRPr>
          </a:p>
        </p:txBody>
      </p:sp>
      <p:sp>
        <p:nvSpPr>
          <p:cNvPr id="5" name="投影片編號版面配置區 4"/>
          <p:cNvSpPr>
            <a:spLocks noGrp="1"/>
          </p:cNvSpPr>
          <p:nvPr>
            <p:ph type="sldNum" sz="quarter" idx="12"/>
          </p:nvPr>
        </p:nvSpPr>
        <p:spPr/>
        <p:txBody>
          <a:bodyPr/>
          <a:lstStyle/>
          <a:p>
            <a:fld id="{CECD2910-5291-4215-A14B-1E9C42171ABB}" type="slidenum">
              <a:rPr lang="zh-TW" altLang="en-US" smtClean="0"/>
              <a:t>47</a:t>
            </a:fld>
            <a:endParaRPr lang="zh-TW" altLang="en-US"/>
          </a:p>
        </p:txBody>
      </p:sp>
      <p:pic>
        <p:nvPicPr>
          <p:cNvPr id="6" name="Picture 2" descr="https://upload.wikimedia.org/wikipedia/en/0/0e/Logonu.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38151" y="5288273"/>
            <a:ext cx="1344120" cy="921323"/>
          </a:xfrm>
          <a:prstGeom prst="rect">
            <a:avLst/>
          </a:prstGeom>
          <a:noFill/>
          <a:extLst>
            <a:ext uri="{909E8E84-426E-40DD-AFC4-6F175D3DCCD1}">
              <a14:hiddenFill xmlns:a14="http://schemas.microsoft.com/office/drawing/2010/main">
                <a:solidFill>
                  <a:srgbClr val="FFFFFF"/>
                </a:solidFill>
              </a14:hiddenFill>
            </a:ext>
          </a:extLst>
        </p:spPr>
      </p:pic>
      <p:pic>
        <p:nvPicPr>
          <p:cNvPr id="3" name="圖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5794" y="4647278"/>
            <a:ext cx="1562318" cy="1562318"/>
          </a:xfrm>
          <a:prstGeom prst="rect">
            <a:avLst/>
          </a:prstGeom>
        </p:spPr>
      </p:pic>
      <p:pic>
        <p:nvPicPr>
          <p:cNvPr id="8" name="圖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0061" y="4616422"/>
            <a:ext cx="1562318" cy="1562318"/>
          </a:xfrm>
          <a:prstGeom prst="rect">
            <a:avLst/>
          </a:prstGeom>
        </p:spPr>
      </p:pic>
    </p:spTree>
    <p:extLst>
      <p:ext uri="{BB962C8B-B14F-4D97-AF65-F5344CB8AC3E}">
        <p14:creationId xmlns:p14="http://schemas.microsoft.com/office/powerpoint/2010/main" val="16508708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latin typeface="+mn-lt"/>
              </a:rPr>
              <a:t>Speech Signal</a:t>
            </a:r>
            <a:endParaRPr lang="zh-TW" altLang="en-US" b="1" dirty="0">
              <a:latin typeface="+mn-lt"/>
            </a:endParaRPr>
          </a:p>
        </p:txBody>
      </p:sp>
      <p:sp>
        <p:nvSpPr>
          <p:cNvPr id="3" name="內容版面配置區 2"/>
          <p:cNvSpPr>
            <a:spLocks noGrp="1"/>
          </p:cNvSpPr>
          <p:nvPr>
            <p:ph idx="1"/>
          </p:nvPr>
        </p:nvSpPr>
        <p:spPr/>
        <p:txBody>
          <a:bodyPr>
            <a:normAutofit/>
          </a:bodyPr>
          <a:lstStyle/>
          <a:p>
            <a:r>
              <a:rPr lang="en-US" altLang="zh-TW" dirty="0" smtClean="0"/>
              <a:t>Sequential signal</a:t>
            </a:r>
          </a:p>
          <a:p>
            <a:r>
              <a:rPr lang="en-US" altLang="zh-TW" dirty="0" smtClean="0"/>
              <a:t>Very </a:t>
            </a:r>
            <a:r>
              <a:rPr lang="en-US" altLang="zh-TW" b="1" dirty="0" smtClean="0">
                <a:solidFill>
                  <a:srgbClr val="C00000"/>
                </a:solidFill>
              </a:rPr>
              <a:t>high</a:t>
            </a:r>
            <a:r>
              <a:rPr lang="en-US" altLang="zh-TW" b="1" dirty="0" smtClean="0"/>
              <a:t> temporal resolution </a:t>
            </a:r>
            <a:r>
              <a:rPr lang="en-US" altLang="zh-TW" dirty="0" smtClean="0"/>
              <a:t>(</a:t>
            </a:r>
            <a:r>
              <a:rPr lang="en-US" altLang="zh-TW" i="1" dirty="0" smtClean="0"/>
              <a:t>F</a:t>
            </a:r>
            <a:r>
              <a:rPr lang="en-US" altLang="zh-TW" baseline="-25000" dirty="0" smtClean="0"/>
              <a:t>s</a:t>
            </a:r>
            <a:r>
              <a:rPr lang="en-US" altLang="zh-TW" dirty="0" smtClean="0"/>
              <a:t> &gt;= 16kHz)</a:t>
            </a:r>
          </a:p>
          <a:p>
            <a:r>
              <a:rPr lang="en-US" altLang="zh-TW" dirty="0" smtClean="0"/>
              <a:t>Very </a:t>
            </a:r>
            <a:r>
              <a:rPr lang="en-US" altLang="zh-TW" b="1" dirty="0" smtClean="0">
                <a:solidFill>
                  <a:srgbClr val="C00000"/>
                </a:solidFill>
              </a:rPr>
              <a:t>long-term</a:t>
            </a:r>
            <a:r>
              <a:rPr lang="en-US" altLang="zh-TW" b="1" dirty="0" smtClean="0"/>
              <a:t> dependency</a:t>
            </a:r>
          </a:p>
          <a:p>
            <a:r>
              <a:rPr lang="en-US" altLang="zh-TW" dirty="0"/>
              <a:t>Directly modeling speech waveform is </a:t>
            </a:r>
            <a:r>
              <a:rPr lang="en-US" altLang="zh-TW" b="1" dirty="0"/>
              <a:t>challenging</a:t>
            </a:r>
          </a:p>
          <a:p>
            <a:pPr lvl="1"/>
            <a:endParaRPr lang="en-US" altLang="zh-TW" b="1" dirty="0" smtClean="0"/>
          </a:p>
          <a:p>
            <a:pPr marL="457200" lvl="1" indent="0">
              <a:buNone/>
            </a:pPr>
            <a:endParaRPr lang="en-US" altLang="zh-TW" dirty="0" smtClean="0"/>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4</a:t>
            </a:fld>
            <a:endParaRPr lang="zh-TW" altLang="en-US"/>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3078" y="4023853"/>
            <a:ext cx="6329597" cy="2473083"/>
          </a:xfrm>
          <a:prstGeom prst="rect">
            <a:avLst/>
          </a:prstGeom>
        </p:spPr>
      </p:pic>
    </p:spTree>
    <p:extLst>
      <p:ext uri="{BB962C8B-B14F-4D97-AF65-F5344CB8AC3E}">
        <p14:creationId xmlns:p14="http://schemas.microsoft.com/office/powerpoint/2010/main" val="4419441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2499627" y="4115868"/>
            <a:ext cx="7192745" cy="2387176"/>
          </a:xfrm>
          <a:prstGeom prst="rect">
            <a:avLst/>
          </a:prstGeom>
        </p:spPr>
      </p:pic>
      <p:sp>
        <p:nvSpPr>
          <p:cNvPr id="2" name="標題 1"/>
          <p:cNvSpPr>
            <a:spLocks noGrp="1"/>
          </p:cNvSpPr>
          <p:nvPr>
            <p:ph type="title"/>
          </p:nvPr>
        </p:nvSpPr>
        <p:spPr/>
        <p:txBody>
          <a:bodyPr/>
          <a:lstStyle/>
          <a:p>
            <a:pPr algn="ctr"/>
            <a:r>
              <a:rPr lang="en-US" altLang="zh-TW" b="1" dirty="0" smtClean="0">
                <a:latin typeface="+mn-lt"/>
              </a:rPr>
              <a:t>Vocoder </a:t>
            </a:r>
            <a:r>
              <a:rPr lang="en-US" altLang="zh-TW" sz="2000" dirty="0">
                <a:latin typeface="+mn-lt"/>
              </a:rPr>
              <a:t>[H. Dudley, 1939]</a:t>
            </a:r>
            <a:endParaRPr lang="zh-TW" altLang="en-US" sz="2000" b="1" dirty="0">
              <a:latin typeface="+mn-lt"/>
            </a:endParaRPr>
          </a:p>
        </p:txBody>
      </p:sp>
      <p:sp>
        <p:nvSpPr>
          <p:cNvPr id="3" name="內容版面配置區 2"/>
          <p:cNvSpPr>
            <a:spLocks noGrp="1"/>
          </p:cNvSpPr>
          <p:nvPr>
            <p:ph idx="1"/>
          </p:nvPr>
        </p:nvSpPr>
        <p:spPr/>
        <p:txBody>
          <a:bodyPr>
            <a:normAutofit/>
          </a:bodyPr>
          <a:lstStyle/>
          <a:p>
            <a:r>
              <a:rPr lang="en-US" altLang="zh-TW" dirty="0" smtClean="0"/>
              <a:t>Vocoder: voice coder</a:t>
            </a:r>
          </a:p>
          <a:p>
            <a:r>
              <a:rPr lang="en-US" altLang="zh-TW" dirty="0" smtClean="0">
                <a:solidFill>
                  <a:schemeClr val="accent2">
                    <a:lumMod val="50000"/>
                  </a:schemeClr>
                </a:solidFill>
              </a:rPr>
              <a:t>Analyzer</a:t>
            </a:r>
          </a:p>
          <a:p>
            <a:pPr lvl="1"/>
            <a:r>
              <a:rPr lang="en-US" altLang="zh-TW" dirty="0" smtClean="0"/>
              <a:t>Analyzing speech into acoustic features</a:t>
            </a:r>
          </a:p>
          <a:p>
            <a:r>
              <a:rPr lang="en-US" altLang="zh-TW" dirty="0" smtClean="0">
                <a:solidFill>
                  <a:srgbClr val="002060"/>
                </a:solidFill>
              </a:rPr>
              <a:t>Synthesizer</a:t>
            </a:r>
          </a:p>
          <a:p>
            <a:pPr lvl="1"/>
            <a:r>
              <a:rPr lang="en-US" altLang="zh-TW" dirty="0" smtClean="0"/>
              <a:t>Synthesizing speech from acoustic features</a:t>
            </a:r>
          </a:p>
          <a:p>
            <a:pPr lvl="1"/>
            <a:endParaRPr lang="en-US" altLang="zh-TW" dirty="0" smtClean="0"/>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5</a:t>
            </a:fld>
            <a:endParaRPr lang="zh-TW" altLang="en-US"/>
          </a:p>
        </p:txBody>
      </p:sp>
      <p:sp>
        <p:nvSpPr>
          <p:cNvPr id="8" name="矩形 7"/>
          <p:cNvSpPr/>
          <p:nvPr/>
        </p:nvSpPr>
        <p:spPr>
          <a:xfrm>
            <a:off x="3964259" y="4494521"/>
            <a:ext cx="2789833" cy="17916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矩形 8"/>
          <p:cNvSpPr/>
          <p:nvPr/>
        </p:nvSpPr>
        <p:spPr>
          <a:xfrm>
            <a:off x="5434642" y="4548348"/>
            <a:ext cx="2787347" cy="17916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154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latin typeface="+mn-lt"/>
              </a:rPr>
              <a:t>Human Vocal System</a:t>
            </a:r>
            <a:endParaRPr lang="zh-TW" altLang="en-US" b="1" dirty="0">
              <a:latin typeface="+mn-lt"/>
            </a:endParaRPr>
          </a:p>
        </p:txBody>
      </p:sp>
      <p:sp>
        <p:nvSpPr>
          <p:cNvPr id="3" name="內容版面配置區 2"/>
          <p:cNvSpPr>
            <a:spLocks noGrp="1"/>
          </p:cNvSpPr>
          <p:nvPr>
            <p:ph idx="1"/>
          </p:nvPr>
        </p:nvSpPr>
        <p:spPr/>
        <p:txBody>
          <a:bodyPr>
            <a:normAutofit/>
          </a:bodyPr>
          <a:lstStyle/>
          <a:p>
            <a:r>
              <a:rPr lang="en-US" altLang="zh-TW" dirty="0" smtClean="0"/>
              <a:t>Three categories of speech sounds</a:t>
            </a:r>
          </a:p>
          <a:p>
            <a:pPr lvl="1"/>
            <a:r>
              <a:rPr lang="en-US" altLang="zh-TW" dirty="0" smtClean="0"/>
              <a:t>Voiced</a:t>
            </a:r>
          </a:p>
          <a:p>
            <a:pPr lvl="1"/>
            <a:r>
              <a:rPr lang="en-US" altLang="zh-TW" dirty="0" smtClean="0"/>
              <a:t>Unvoiced</a:t>
            </a:r>
          </a:p>
          <a:p>
            <a:pPr lvl="1"/>
            <a:r>
              <a:rPr lang="en-US" altLang="zh-TW" dirty="0"/>
              <a:t>P</a:t>
            </a:r>
            <a:r>
              <a:rPr lang="en-US" altLang="zh-TW" dirty="0" smtClean="0"/>
              <a:t>losive</a:t>
            </a:r>
            <a:endParaRPr lang="en-US" altLang="zh-TW" dirty="0"/>
          </a:p>
          <a:p>
            <a:r>
              <a:rPr lang="en-US" altLang="zh-TW" dirty="0" smtClean="0"/>
              <a:t>Three stages of speech production</a:t>
            </a:r>
          </a:p>
          <a:p>
            <a:pPr lvl="1"/>
            <a:endParaRPr lang="en-US" altLang="zh-TW" b="1" dirty="0" smtClean="0"/>
          </a:p>
          <a:p>
            <a:pPr marL="457200" lvl="1" indent="0">
              <a:buNone/>
            </a:pPr>
            <a:endParaRPr lang="en-US" altLang="zh-TW" dirty="0" smtClean="0"/>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6</a:t>
            </a:fld>
            <a:endParaRPr lang="zh-TW" altLang="en-US"/>
          </a:p>
        </p:txBody>
      </p:sp>
      <p:pic>
        <p:nvPicPr>
          <p:cNvPr id="7" name="圖片 6"/>
          <p:cNvPicPr>
            <a:picLocks noChangeAspect="1"/>
          </p:cNvPicPr>
          <p:nvPr/>
        </p:nvPicPr>
        <p:blipFill>
          <a:blip r:embed="rId3"/>
          <a:stretch>
            <a:fillRect/>
          </a:stretch>
        </p:blipFill>
        <p:spPr>
          <a:xfrm>
            <a:off x="2398808" y="4189791"/>
            <a:ext cx="4218024" cy="2145126"/>
          </a:xfrm>
          <a:prstGeom prst="rect">
            <a:avLst/>
          </a:prstGeom>
        </p:spPr>
      </p:pic>
      <p:pic>
        <p:nvPicPr>
          <p:cNvPr id="8" name="圖片 7"/>
          <p:cNvPicPr>
            <a:picLocks noChangeAspect="1"/>
          </p:cNvPicPr>
          <p:nvPr/>
        </p:nvPicPr>
        <p:blipFill>
          <a:blip r:embed="rId4"/>
          <a:stretch>
            <a:fillRect/>
          </a:stretch>
        </p:blipFill>
        <p:spPr>
          <a:xfrm>
            <a:off x="6761444" y="4189791"/>
            <a:ext cx="1704544" cy="2145126"/>
          </a:xfrm>
          <a:prstGeom prst="rect">
            <a:avLst/>
          </a:prstGeom>
        </p:spPr>
      </p:pic>
      <p:pic>
        <p:nvPicPr>
          <p:cNvPr id="9" name="圖片 8"/>
          <p:cNvPicPr>
            <a:picLocks noChangeAspect="1"/>
          </p:cNvPicPr>
          <p:nvPr/>
        </p:nvPicPr>
        <p:blipFill>
          <a:blip r:embed="rId5"/>
          <a:stretch>
            <a:fillRect/>
          </a:stretch>
        </p:blipFill>
        <p:spPr>
          <a:xfrm>
            <a:off x="8602245" y="4189791"/>
            <a:ext cx="1596205" cy="2145126"/>
          </a:xfrm>
          <a:prstGeom prst="rect">
            <a:avLst/>
          </a:prstGeom>
        </p:spPr>
      </p:pic>
      <p:pic>
        <p:nvPicPr>
          <p:cNvPr id="4" name="圖片 3"/>
          <p:cNvPicPr>
            <a:picLocks noChangeAspect="1"/>
          </p:cNvPicPr>
          <p:nvPr/>
        </p:nvPicPr>
        <p:blipFill>
          <a:blip r:embed="rId6"/>
          <a:stretch>
            <a:fillRect/>
          </a:stretch>
        </p:blipFill>
        <p:spPr>
          <a:xfrm>
            <a:off x="2473036" y="4600638"/>
            <a:ext cx="7639980" cy="1597758"/>
          </a:xfrm>
          <a:prstGeom prst="rect">
            <a:avLst/>
          </a:prstGeom>
        </p:spPr>
      </p:pic>
    </p:spTree>
    <p:extLst>
      <p:ext uri="{BB962C8B-B14F-4D97-AF65-F5344CB8AC3E}">
        <p14:creationId xmlns:p14="http://schemas.microsoft.com/office/powerpoint/2010/main" val="412511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latin typeface="+mn-lt"/>
              </a:rPr>
              <a:t>Source-filter Model </a:t>
            </a:r>
            <a:r>
              <a:rPr lang="en-US" altLang="zh-TW" sz="2000" dirty="0">
                <a:latin typeface="+mn-lt"/>
              </a:rPr>
              <a:t>[R. </a:t>
            </a:r>
            <a:r>
              <a:rPr lang="en-US" altLang="zh-TW" sz="2000" dirty="0" err="1">
                <a:latin typeface="+mn-lt"/>
              </a:rPr>
              <a:t>McAulay</a:t>
            </a:r>
            <a:r>
              <a:rPr lang="en-US" altLang="zh-TW" sz="2000" dirty="0">
                <a:latin typeface="+mn-lt"/>
              </a:rPr>
              <a:t>+, 1986]</a:t>
            </a:r>
            <a:endParaRPr lang="zh-TW" altLang="en-US" sz="2000" dirty="0">
              <a:latin typeface="+mn-lt"/>
            </a:endParaRPr>
          </a:p>
        </p:txBody>
      </p:sp>
      <p:sp>
        <p:nvSpPr>
          <p:cNvPr id="3" name="內容版面配置區 2"/>
          <p:cNvSpPr>
            <a:spLocks noGrp="1"/>
          </p:cNvSpPr>
          <p:nvPr>
            <p:ph idx="1"/>
          </p:nvPr>
        </p:nvSpPr>
        <p:spPr/>
        <p:txBody>
          <a:bodyPr>
            <a:normAutofit/>
          </a:bodyPr>
          <a:lstStyle/>
          <a:p>
            <a:r>
              <a:rPr lang="en-US" altLang="zh-TW" dirty="0" smtClean="0"/>
              <a:t>Speech generation is formulated as a </a:t>
            </a:r>
            <a:r>
              <a:rPr lang="en-US" altLang="zh-TW" dirty="0"/>
              <a:t>convolution of </a:t>
            </a:r>
            <a:r>
              <a:rPr lang="en-US" altLang="zh-TW" dirty="0" smtClean="0"/>
              <a:t>a </a:t>
            </a:r>
            <a:r>
              <a:rPr lang="en-US" altLang="zh-TW" b="1" dirty="0" smtClean="0">
                <a:solidFill>
                  <a:srgbClr val="808000"/>
                </a:solidFill>
              </a:rPr>
              <a:t>digital signal </a:t>
            </a:r>
            <a:r>
              <a:rPr lang="en-US" altLang="zh-TW" dirty="0" smtClean="0"/>
              <a:t>and a </a:t>
            </a:r>
            <a:r>
              <a:rPr lang="en-US" altLang="zh-TW" b="1" dirty="0" smtClean="0">
                <a:solidFill>
                  <a:schemeClr val="accent1">
                    <a:lumMod val="50000"/>
                  </a:schemeClr>
                </a:solidFill>
              </a:rPr>
              <a:t>digital filter </a:t>
            </a:r>
            <a:r>
              <a:rPr lang="en-US" altLang="zh-TW" dirty="0" smtClean="0"/>
              <a:t>in a digital signal processing system</a:t>
            </a:r>
          </a:p>
          <a:p>
            <a:r>
              <a:rPr lang="en-US" altLang="zh-TW" dirty="0" smtClean="0">
                <a:solidFill>
                  <a:srgbClr val="808000"/>
                </a:solidFill>
              </a:rPr>
              <a:t>Digital excitation (source) signal</a:t>
            </a:r>
          </a:p>
          <a:p>
            <a:pPr lvl="1"/>
            <a:r>
              <a:rPr lang="en-US" altLang="zh-TW" dirty="0" smtClean="0"/>
              <a:t>Modeling </a:t>
            </a:r>
            <a:r>
              <a:rPr lang="en-US" altLang="zh-TW" dirty="0"/>
              <a:t>the </a:t>
            </a:r>
            <a:r>
              <a:rPr lang="en-US" altLang="zh-TW" dirty="0" smtClean="0"/>
              <a:t>glottal waveform</a:t>
            </a:r>
            <a:endParaRPr lang="en-US" altLang="zh-TW" b="1" dirty="0" smtClean="0"/>
          </a:p>
          <a:p>
            <a:r>
              <a:rPr lang="en-US" altLang="zh-TW" dirty="0" smtClean="0">
                <a:solidFill>
                  <a:schemeClr val="accent1">
                    <a:lumMod val="50000"/>
                  </a:schemeClr>
                </a:solidFill>
              </a:rPr>
              <a:t>Digital spectral filter</a:t>
            </a:r>
          </a:p>
          <a:p>
            <a:pPr lvl="1"/>
            <a:r>
              <a:rPr lang="en-US" altLang="zh-TW" dirty="0" smtClean="0"/>
              <a:t>Modeling the </a:t>
            </a:r>
            <a:r>
              <a:rPr lang="en-US" altLang="zh-TW" b="1" dirty="0"/>
              <a:t>vocal </a:t>
            </a:r>
            <a:r>
              <a:rPr lang="en-US" altLang="zh-TW" b="1" dirty="0" smtClean="0"/>
              <a:t>and nasal tracts resonances and lip radiation</a:t>
            </a:r>
          </a:p>
          <a:p>
            <a:pPr>
              <a:buFontTx/>
              <a:buChar char="-"/>
            </a:pPr>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7</a:t>
            </a:fld>
            <a:endParaRPr lang="zh-TW" altLang="en-US"/>
          </a:p>
        </p:txBody>
      </p:sp>
      <p:pic>
        <p:nvPicPr>
          <p:cNvPr id="5" name="圖片 4"/>
          <p:cNvPicPr>
            <a:picLocks noChangeAspect="1"/>
          </p:cNvPicPr>
          <p:nvPr/>
        </p:nvPicPr>
        <p:blipFill>
          <a:blip r:embed="rId3"/>
          <a:stretch>
            <a:fillRect/>
          </a:stretch>
        </p:blipFill>
        <p:spPr>
          <a:xfrm>
            <a:off x="3402835" y="4808801"/>
            <a:ext cx="5386335" cy="1730115"/>
          </a:xfrm>
          <a:prstGeom prst="rect">
            <a:avLst/>
          </a:prstGeom>
        </p:spPr>
      </p:pic>
      <p:sp>
        <p:nvSpPr>
          <p:cNvPr id="7" name="矩形 6"/>
          <p:cNvSpPr/>
          <p:nvPr/>
        </p:nvSpPr>
        <p:spPr>
          <a:xfrm>
            <a:off x="3402834" y="4808801"/>
            <a:ext cx="1111657" cy="8156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7"/>
          <p:cNvSpPr/>
          <p:nvPr/>
        </p:nvSpPr>
        <p:spPr>
          <a:xfrm>
            <a:off x="3402834" y="5723293"/>
            <a:ext cx="1111657" cy="8156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矩形 8"/>
          <p:cNvSpPr/>
          <p:nvPr/>
        </p:nvSpPr>
        <p:spPr>
          <a:xfrm>
            <a:off x="5303520" y="5216612"/>
            <a:ext cx="1111657" cy="8156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矩形 9"/>
          <p:cNvSpPr/>
          <p:nvPr/>
        </p:nvSpPr>
        <p:spPr>
          <a:xfrm>
            <a:off x="6538824" y="5216611"/>
            <a:ext cx="1071003" cy="8156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849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latin typeface="+mn-lt"/>
              </a:rPr>
              <a:t>Source-filter Vocoder</a:t>
            </a:r>
            <a:endParaRPr lang="zh-TW" altLang="en-US" sz="2000" dirty="0">
              <a:latin typeface="+mn-lt"/>
            </a:endParaRPr>
          </a:p>
        </p:txBody>
      </p:sp>
      <p:sp>
        <p:nvSpPr>
          <p:cNvPr id="3" name="內容版面配置區 2"/>
          <p:cNvSpPr>
            <a:spLocks noGrp="1"/>
          </p:cNvSpPr>
          <p:nvPr>
            <p:ph idx="1"/>
          </p:nvPr>
        </p:nvSpPr>
        <p:spPr/>
        <p:txBody>
          <a:bodyPr>
            <a:normAutofit/>
          </a:bodyPr>
          <a:lstStyle/>
          <a:p>
            <a:r>
              <a:rPr lang="en-US" altLang="zh-TW" dirty="0" smtClean="0"/>
              <a:t>Speech spectral envelope modeling</a:t>
            </a:r>
          </a:p>
          <a:p>
            <a:pPr lvl="1"/>
            <a:r>
              <a:rPr lang="en-US" altLang="zh-TW" dirty="0" smtClean="0"/>
              <a:t>Linear prediction coding (LPC) </a:t>
            </a:r>
            <a:r>
              <a:rPr lang="en-US" altLang="zh-TW" sz="1600" dirty="0" smtClean="0"/>
              <a:t>[B. S. Atal+, 1971; D. Wong+, 1982]</a:t>
            </a:r>
          </a:p>
          <a:p>
            <a:pPr lvl="1"/>
            <a:r>
              <a:rPr lang="en-US" altLang="zh-TW" dirty="0" smtClean="0"/>
              <a:t>Mel-generalized </a:t>
            </a:r>
            <a:r>
              <a:rPr lang="en-US" altLang="zh-TW" dirty="0" err="1"/>
              <a:t>cepstrum</a:t>
            </a:r>
            <a:r>
              <a:rPr lang="en-US" altLang="zh-TW" dirty="0"/>
              <a:t> (MGC</a:t>
            </a:r>
            <a:r>
              <a:rPr lang="en-US" altLang="zh-TW" dirty="0" smtClean="0"/>
              <a:t>) </a:t>
            </a:r>
            <a:r>
              <a:rPr lang="en-US" altLang="zh-TW" sz="1600" dirty="0" smtClean="0"/>
              <a:t>[S. Imai, 1983; T. </a:t>
            </a:r>
            <a:r>
              <a:rPr lang="en-US" altLang="zh-TW" sz="1600" dirty="0" err="1" smtClean="0"/>
              <a:t>Fukada</a:t>
            </a:r>
            <a:r>
              <a:rPr lang="en-US" altLang="zh-TW" sz="1600" dirty="0" smtClean="0"/>
              <a:t>+, 1992]</a:t>
            </a:r>
          </a:p>
          <a:p>
            <a:r>
              <a:rPr lang="en-US" altLang="zh-TW" dirty="0" smtClean="0"/>
              <a:t>Simplest excitation modeling</a:t>
            </a:r>
          </a:p>
          <a:p>
            <a:pPr lvl="1"/>
            <a:r>
              <a:rPr lang="en-US" altLang="zh-TW" dirty="0" smtClean="0"/>
              <a:t>Unnatural harmonic components </a:t>
            </a:r>
            <a:r>
              <a:rPr lang="en-US" altLang="zh-TW" dirty="0" smtClean="0">
                <a:sym typeface="Wingdings" panose="05000000000000000000" pitchFamily="2" charset="2"/>
              </a:rPr>
              <a:t> </a:t>
            </a:r>
            <a:r>
              <a:rPr lang="en-US" altLang="zh-TW" dirty="0" smtClean="0"/>
              <a:t>Buzzy noise</a:t>
            </a:r>
          </a:p>
          <a:p>
            <a:pPr lvl="1"/>
            <a:r>
              <a:rPr lang="en-US" altLang="zh-TW" dirty="0" smtClean="0"/>
              <a:t>Missed harmonic components </a:t>
            </a:r>
            <a:r>
              <a:rPr lang="en-US" altLang="zh-TW" dirty="0" smtClean="0">
                <a:sym typeface="Wingdings" panose="05000000000000000000" pitchFamily="2" charset="2"/>
              </a:rPr>
              <a:t> Hissy noise</a:t>
            </a:r>
            <a:endParaRPr lang="en-US" altLang="zh-TW" dirty="0" smtClean="0"/>
          </a:p>
          <a:p>
            <a:pPr lvl="1"/>
            <a:endParaRPr lang="en-US" altLang="zh-TW" dirty="0" smtClean="0"/>
          </a:p>
        </p:txBody>
      </p:sp>
      <p:sp>
        <p:nvSpPr>
          <p:cNvPr id="6" name="投影片編號版面配置區 5"/>
          <p:cNvSpPr>
            <a:spLocks noGrp="1"/>
          </p:cNvSpPr>
          <p:nvPr>
            <p:ph type="sldNum" sz="quarter" idx="12"/>
          </p:nvPr>
        </p:nvSpPr>
        <p:spPr/>
        <p:txBody>
          <a:bodyPr/>
          <a:lstStyle/>
          <a:p>
            <a:fld id="{CECD2910-5291-4215-A14B-1E9C42171ABB}" type="slidenum">
              <a:rPr lang="zh-TW" altLang="en-US" smtClean="0"/>
              <a:t>8</a:t>
            </a:fld>
            <a:endParaRPr lang="zh-TW" altLang="en-US"/>
          </a:p>
        </p:txBody>
      </p:sp>
      <p:pic>
        <p:nvPicPr>
          <p:cNvPr id="5" name="圖片 4"/>
          <p:cNvPicPr>
            <a:picLocks noChangeAspect="1"/>
          </p:cNvPicPr>
          <p:nvPr/>
        </p:nvPicPr>
        <p:blipFill>
          <a:blip r:embed="rId3"/>
          <a:stretch>
            <a:fillRect/>
          </a:stretch>
        </p:blipFill>
        <p:spPr>
          <a:xfrm>
            <a:off x="4505504" y="4437129"/>
            <a:ext cx="3180991" cy="2101783"/>
          </a:xfrm>
          <a:prstGeom prst="rect">
            <a:avLst/>
          </a:prstGeom>
        </p:spPr>
      </p:pic>
    </p:spTree>
    <p:extLst>
      <p:ext uri="{BB962C8B-B14F-4D97-AF65-F5344CB8AC3E}">
        <p14:creationId xmlns:p14="http://schemas.microsoft.com/office/powerpoint/2010/main" val="14185435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17350</TotalTime>
  <Words>6718</Words>
  <Application>Microsoft Office PowerPoint</Application>
  <PresentationFormat>寬螢幕</PresentationFormat>
  <Paragraphs>562</Paragraphs>
  <Slides>48</Slides>
  <Notes>48</Notes>
  <HiddenSlides>0</HiddenSlides>
  <MMClips>6</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48</vt:i4>
      </vt:variant>
    </vt:vector>
  </HeadingPairs>
  <TitlesOfParts>
    <vt:vector size="60" baseType="lpstr">
      <vt:lpstr>游ゴシック</vt:lpstr>
      <vt:lpstr>游ゴシック Light</vt:lpstr>
      <vt:lpstr>新細明體</vt:lpstr>
      <vt:lpstr>Arial</vt:lpstr>
      <vt:lpstr>Calibri</vt:lpstr>
      <vt:lpstr>Calibri Light</vt:lpstr>
      <vt:lpstr>Cambria Math</vt:lpstr>
      <vt:lpstr>Century Gothic</vt:lpstr>
      <vt:lpstr>Times New Roman</vt:lpstr>
      <vt:lpstr>Wingdings</vt:lpstr>
      <vt:lpstr>Wingdings 2</vt:lpstr>
      <vt:lpstr>Office 佈景主題</vt:lpstr>
      <vt:lpstr>Neural-based Speech Generation</vt:lpstr>
      <vt:lpstr>About me  https://bigpon.github.io/</vt:lpstr>
      <vt:lpstr>Research Overview</vt:lpstr>
      <vt:lpstr>Outline</vt:lpstr>
      <vt:lpstr>Speech Signal</vt:lpstr>
      <vt:lpstr>Vocoder [H. Dudley, 1939]</vt:lpstr>
      <vt:lpstr>Human Vocal System</vt:lpstr>
      <vt:lpstr>Source-filter Model [R. McAulay+, 1986]</vt:lpstr>
      <vt:lpstr>Source-filter Vocoder</vt:lpstr>
      <vt:lpstr>Mixed Excitation Vocoder</vt:lpstr>
      <vt:lpstr>RNN-based Speech Generation</vt:lpstr>
      <vt:lpstr>RNN-based Speech Generation</vt:lpstr>
      <vt:lpstr>Real-time RNN-based Vocoder</vt:lpstr>
      <vt:lpstr>CNN-based Speech Generation</vt:lpstr>
      <vt:lpstr>WaveNet w/ DCNN</vt:lpstr>
      <vt:lpstr>Non-AR CNN-based Model</vt:lpstr>
      <vt:lpstr>Non-AR CNN-based Model</vt:lpstr>
      <vt:lpstr>Non-AR CNN-based Model</vt:lpstr>
      <vt:lpstr>Source-filter Vocoder</vt:lpstr>
      <vt:lpstr>Unified Vocoder</vt:lpstr>
      <vt:lpstr>Quasi-periodic Signal</vt:lpstr>
      <vt:lpstr>Problem of Unified Vocoder I:  Inefficient speech modeling</vt:lpstr>
      <vt:lpstr>Problem of Unified Vocoder II: Limited pitch controllability</vt:lpstr>
      <vt:lpstr>PDCNN</vt:lpstr>
      <vt:lpstr>PDCNN Implementation</vt:lpstr>
      <vt:lpstr>Pitch-dependent Receptive Field</vt:lpstr>
      <vt:lpstr>Quasi-Periodic Structure</vt:lpstr>
      <vt:lpstr>QPNet [Y.-C. Wu+, 2019]</vt:lpstr>
      <vt:lpstr>QPPWG [Y.-C. Wu+, 2020]</vt:lpstr>
      <vt:lpstr>Sinusoid Generation Experiments</vt:lpstr>
      <vt:lpstr>Inside Sinusoid Generation</vt:lpstr>
      <vt:lpstr>(Lower) Outside Sinusoid Generation</vt:lpstr>
      <vt:lpstr>(Higher) Outside Sinusoid Generation</vt:lpstr>
      <vt:lpstr>Speech Generation Experiments</vt:lpstr>
      <vt:lpstr>Subjective Evaluation I: QPNet and WaveNet</vt:lpstr>
      <vt:lpstr>Subjective Evaluation II: QPNet, QPPWG, and PWG</vt:lpstr>
      <vt:lpstr>Subjective Evaluation II: QPNet, QPPWG, and PWG</vt:lpstr>
      <vt:lpstr>Receptive Field Extending</vt:lpstr>
      <vt:lpstr>Real-Time Factor</vt:lpstr>
      <vt:lpstr>Understanding of QP Structure</vt:lpstr>
      <vt:lpstr>Understanding of QP Structure</vt:lpstr>
      <vt:lpstr>Source-filter Like Speech Modeling</vt:lpstr>
      <vt:lpstr>QPPWG and NSF</vt:lpstr>
      <vt:lpstr>Deformable CNN [J. Dai+, 2017] </vt:lpstr>
      <vt:lpstr>PDCNN and Deformable CNN</vt:lpstr>
      <vt:lpstr>Conclusion</vt:lpstr>
      <vt:lpstr>Conclusion</vt:lpstr>
      <vt:lpstr>Thank you for your attention !  https://bigpon.github.io/QuasiPeriodicWaveNet_demo/ https://bigpon.github.io/QuasiPeriodicParallelWaveGAN_demo/</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Sound-G Many to one Many to many Nonparallel</dc:title>
  <dc:creator>Bigpon</dc:creator>
  <cp:lastModifiedBy>Bigpon</cp:lastModifiedBy>
  <cp:revision>740</cp:revision>
  <dcterms:created xsi:type="dcterms:W3CDTF">2017-10-05T06:39:07Z</dcterms:created>
  <dcterms:modified xsi:type="dcterms:W3CDTF">2021-10-21T09:56:26Z</dcterms:modified>
</cp:coreProperties>
</file>